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82"/>
  </p:notesMasterIdLst>
  <p:handoutMasterIdLst>
    <p:handoutMasterId r:id="rId83"/>
  </p:handoutMasterIdLst>
  <p:sldIdLst>
    <p:sldId id="256" r:id="rId5"/>
    <p:sldId id="275" r:id="rId6"/>
    <p:sldId id="258" r:id="rId7"/>
    <p:sldId id="277" r:id="rId8"/>
    <p:sldId id="278" r:id="rId9"/>
    <p:sldId id="279" r:id="rId10"/>
    <p:sldId id="280" r:id="rId11"/>
    <p:sldId id="281" r:id="rId12"/>
    <p:sldId id="282" r:id="rId13"/>
    <p:sldId id="283" r:id="rId14"/>
    <p:sldId id="284" r:id="rId15"/>
    <p:sldId id="285" r:id="rId16"/>
    <p:sldId id="276"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8" r:id="rId39"/>
    <p:sldId id="307" r:id="rId40"/>
    <p:sldId id="309" r:id="rId41"/>
    <p:sldId id="342" r:id="rId42"/>
    <p:sldId id="343" r:id="rId43"/>
    <p:sldId id="346" r:id="rId44"/>
    <p:sldId id="344" r:id="rId45"/>
    <p:sldId id="345" r:id="rId46"/>
    <p:sldId id="310" r:id="rId47"/>
    <p:sldId id="347" r:id="rId48"/>
    <p:sldId id="334" r:id="rId49"/>
    <p:sldId id="335" r:id="rId50"/>
    <p:sldId id="336" r:id="rId51"/>
    <p:sldId id="337" r:id="rId52"/>
    <p:sldId id="338" r:id="rId53"/>
    <p:sldId id="339" r:id="rId54"/>
    <p:sldId id="348" r:id="rId55"/>
    <p:sldId id="340" r:id="rId56"/>
    <p:sldId id="341" r:id="rId57"/>
    <p:sldId id="311" r:id="rId58"/>
    <p:sldId id="312" r:id="rId59"/>
    <p:sldId id="313" r:id="rId60"/>
    <p:sldId id="314" r:id="rId61"/>
    <p:sldId id="315" r:id="rId62"/>
    <p:sldId id="325" r:id="rId63"/>
    <p:sldId id="327" r:id="rId64"/>
    <p:sldId id="326" r:id="rId65"/>
    <p:sldId id="316" r:id="rId66"/>
    <p:sldId id="317" r:id="rId67"/>
    <p:sldId id="333" r:id="rId68"/>
    <p:sldId id="318" r:id="rId69"/>
    <p:sldId id="319" r:id="rId70"/>
    <p:sldId id="328" r:id="rId71"/>
    <p:sldId id="329" r:id="rId72"/>
    <p:sldId id="320" r:id="rId73"/>
    <p:sldId id="330" r:id="rId74"/>
    <p:sldId id="321" r:id="rId75"/>
    <p:sldId id="322" r:id="rId76"/>
    <p:sldId id="323" r:id="rId77"/>
    <p:sldId id="331" r:id="rId78"/>
    <p:sldId id="332" r:id="rId79"/>
    <p:sldId id="324" r:id="rId80"/>
    <p:sldId id="274"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4E183-A5EB-0BB3-214A-D6CA3029EF5B}" v="4" dt="2023-01-15T21:05:57.926"/>
    <p1510:client id="{2CCEED44-DBFC-4B16-A298-B16561728D84}" v="3008" dt="2022-12-27T16:00:15.078"/>
    <p1510:client id="{6C9156EB-6BBB-4799-8ABF-4FADA97BEE91}" v="229" dt="2023-01-15T21:34:39.603"/>
    <p1510:client id="{6F7381C6-9D21-6E43-9CBF-AC25B08E4D54}" v="195" dt="2023-01-17T17:00:05.906"/>
    <p1510:client id="{75ECA74E-92D6-E660-E53E-169135DB48CB}" v="342" dt="2023-01-15T21:04:10.434"/>
    <p1510:client id="{870A92F7-AC9B-48B0-B96F-667608C0E055}" v="1868" dt="2022-12-29T13:19:46.218"/>
    <p1510:client id="{8D2FFDD5-FD6F-41C4-9B60-61A5B26C14FC}" v="303" dt="2023-01-15T22:33:01.078"/>
    <p1510:client id="{8E223578-7678-1ADB-9A3E-AF462FF6E3E3}" v="832" dt="2023-01-05T11:32:32.039"/>
    <p1510:client id="{BD18A5DD-8773-4498-5486-79C0E3D1FBB6}" v="5" dt="2023-01-11T13:43:11.796"/>
    <p1510:client id="{D964461A-916A-A2F7-B132-26CBDD461B36}" v="2371" dt="2023-01-11T13:42:18.346"/>
    <p1510:client id="{E9E156EA-D0B4-4586-AB8F-74D1C7816147}" v="91" dt="2023-01-17T10:06:21.991"/>
    <p1510:client id="{FE1578E7-B2B2-9844-978E-F739824D6E50}" v="287" dt="2023-01-11T22:17:37.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95F310-5BB2-4B66-968D-CBAA56A56CD6}" type="doc">
      <dgm:prSet loTypeId="urn:microsoft.com/office/officeart/2016/7/layout/RoundedRectangleTimeline" loCatId="timeline" qsTypeId="urn:microsoft.com/office/officeart/2005/8/quickstyle/simple1" qsCatId="simple" csTypeId="urn:microsoft.com/office/officeart/2005/8/colors/accent1_2" csCatId="accent1" phldr="1"/>
      <dgm:spPr/>
      <dgm:t>
        <a:bodyPr/>
        <a:lstStyle/>
        <a:p>
          <a:endParaRPr lang="sr-Latn-RS"/>
        </a:p>
      </dgm:t>
    </dgm:pt>
    <dgm:pt modelId="{19DD1EB7-2195-4F4C-9FAC-BF3B7B04D755}">
      <dgm:prSet phldrT="[Tekst]" phldr="0"/>
      <dgm:spPr/>
      <dgm:t>
        <a:bodyPr/>
        <a:lstStyle/>
        <a:p>
          <a:r>
            <a:rPr lang="sr-Latn-RS">
              <a:latin typeface="Calibri Light" panose="020F0302020204030204"/>
            </a:rPr>
            <a:t>Povezivanje</a:t>
          </a:r>
          <a:endParaRPr lang="sr-Latn-RS"/>
        </a:p>
      </dgm:t>
    </dgm:pt>
    <dgm:pt modelId="{3FF02335-9BB7-40B5-AB92-D79CC8C1B07C}" type="parTrans" cxnId="{45F0D8C4-F5B9-42A1-BAE7-0FC3DEFE165C}">
      <dgm:prSet/>
      <dgm:spPr/>
      <dgm:t>
        <a:bodyPr/>
        <a:lstStyle/>
        <a:p>
          <a:endParaRPr lang="sr-Latn-RS"/>
        </a:p>
      </dgm:t>
    </dgm:pt>
    <dgm:pt modelId="{687D089D-87F3-4C8E-BDF9-F7B4F4CD2DAB}" type="sibTrans" cxnId="{45F0D8C4-F5B9-42A1-BAE7-0FC3DEFE165C}">
      <dgm:prSet/>
      <dgm:spPr/>
      <dgm:t>
        <a:bodyPr/>
        <a:lstStyle/>
        <a:p>
          <a:endParaRPr lang="sr-Latn-RS"/>
        </a:p>
      </dgm:t>
    </dgm:pt>
    <dgm:pt modelId="{94E76448-3687-46E4-9573-8A4FCFC9297A}">
      <dgm:prSet phldrT="[Tekst]" phldr="0"/>
      <dgm:spPr/>
      <dgm:t>
        <a:bodyPr/>
        <a:lstStyle/>
        <a:p>
          <a:pPr rtl="0"/>
          <a:r>
            <a:rPr lang="sr-Latn-RS">
              <a:latin typeface="Calibri Light" panose="020F0302020204030204"/>
            </a:rPr>
            <a:t>Integriše setove i tokove podataka </a:t>
          </a:r>
        </a:p>
      </dgm:t>
    </dgm:pt>
    <dgm:pt modelId="{C711CB1C-3BCC-4AAD-937B-5878C3E023B4}" type="parTrans" cxnId="{C7207D00-66AB-44F6-9FA1-B22472E20F62}">
      <dgm:prSet/>
      <dgm:spPr/>
      <dgm:t>
        <a:bodyPr/>
        <a:lstStyle/>
        <a:p>
          <a:endParaRPr lang="sr-Latn-RS"/>
        </a:p>
      </dgm:t>
    </dgm:pt>
    <dgm:pt modelId="{FFECD60A-48B0-45EF-8398-0BA61AAD6F11}" type="sibTrans" cxnId="{C7207D00-66AB-44F6-9FA1-B22472E20F62}">
      <dgm:prSet/>
      <dgm:spPr/>
      <dgm:t>
        <a:bodyPr/>
        <a:lstStyle/>
        <a:p>
          <a:endParaRPr lang="sr-Latn-RS"/>
        </a:p>
      </dgm:t>
    </dgm:pt>
    <dgm:pt modelId="{429C0491-A4C2-47E9-A21B-0EA25FEA0E6A}">
      <dgm:prSet phldrT="[Tekst]" phldr="0"/>
      <dgm:spPr/>
      <dgm:t>
        <a:bodyPr/>
        <a:lstStyle/>
        <a:p>
          <a:r>
            <a:rPr lang="sr-Latn-RS">
              <a:latin typeface="Calibri Light" panose="020F0302020204030204"/>
            </a:rPr>
            <a:t>Analiza</a:t>
          </a:r>
          <a:endParaRPr lang="sr-Latn-RS"/>
        </a:p>
      </dgm:t>
    </dgm:pt>
    <dgm:pt modelId="{94AEE4B8-0D0B-43B4-8AC1-E0D3287F26FE}" type="parTrans" cxnId="{5311A35E-B004-4F8D-BFA9-18F299ED99D8}">
      <dgm:prSet/>
      <dgm:spPr/>
      <dgm:t>
        <a:bodyPr/>
        <a:lstStyle/>
        <a:p>
          <a:endParaRPr lang="sr-Latn-RS"/>
        </a:p>
      </dgm:t>
    </dgm:pt>
    <dgm:pt modelId="{485A4761-4700-462F-9FF1-5DCC02E1904D}" type="sibTrans" cxnId="{5311A35E-B004-4F8D-BFA9-18F299ED99D8}">
      <dgm:prSet/>
      <dgm:spPr/>
      <dgm:t>
        <a:bodyPr/>
        <a:lstStyle/>
        <a:p>
          <a:endParaRPr lang="sr-Latn-RS"/>
        </a:p>
      </dgm:t>
    </dgm:pt>
    <dgm:pt modelId="{22E16773-8337-4487-AF13-60B6936310B1}">
      <dgm:prSet phldrT="[Tekst]" phldr="0"/>
      <dgm:spPr/>
      <dgm:t>
        <a:bodyPr/>
        <a:lstStyle/>
        <a:p>
          <a:pPr rtl="0"/>
          <a:r>
            <a:rPr lang="sr-Latn-RS">
              <a:latin typeface="Calibri Light" panose="020F0302020204030204"/>
            </a:rPr>
            <a:t>Harmonizuje i analizira podatke korišćenjem postojećih </a:t>
          </a:r>
          <a:r>
            <a:rPr lang="sr-Latn-RS" err="1">
              <a:latin typeface="Calibri Light" panose="020F0302020204030204"/>
            </a:rPr>
            <a:t>real</a:t>
          </a:r>
          <a:r>
            <a:rPr lang="sr-Latn-RS">
              <a:latin typeface="Calibri Light" panose="020F0302020204030204"/>
            </a:rPr>
            <a:t>-time algoritama i daje mogućnost kreiranja novih algoritama</a:t>
          </a:r>
          <a:endParaRPr lang="sr-Latn-RS"/>
        </a:p>
      </dgm:t>
    </dgm:pt>
    <dgm:pt modelId="{FC206CFD-B8C9-4253-B34C-5A7250BB07DA}" type="parTrans" cxnId="{F7783CD9-B876-4A8C-80CF-D268F54B55DC}">
      <dgm:prSet/>
      <dgm:spPr/>
      <dgm:t>
        <a:bodyPr/>
        <a:lstStyle/>
        <a:p>
          <a:endParaRPr lang="sr-Latn-RS"/>
        </a:p>
      </dgm:t>
    </dgm:pt>
    <dgm:pt modelId="{98E03864-28A1-4EC5-9F0E-C828EC878E5B}" type="sibTrans" cxnId="{F7783CD9-B876-4A8C-80CF-D268F54B55DC}">
      <dgm:prSet/>
      <dgm:spPr/>
      <dgm:t>
        <a:bodyPr/>
        <a:lstStyle/>
        <a:p>
          <a:endParaRPr lang="sr-Latn-RS"/>
        </a:p>
      </dgm:t>
    </dgm:pt>
    <dgm:pt modelId="{CE399215-8E5B-4CCF-98E4-97A78BB7A3AD}">
      <dgm:prSet phldrT="[Tekst]" phldr="0"/>
      <dgm:spPr/>
      <dgm:t>
        <a:bodyPr/>
        <a:lstStyle/>
        <a:p>
          <a:r>
            <a:rPr lang="sr-Latn-RS">
              <a:latin typeface="Calibri Light" panose="020F0302020204030204"/>
            </a:rPr>
            <a:t>Eksploatacija</a:t>
          </a:r>
          <a:endParaRPr lang="sr-Latn-RS"/>
        </a:p>
      </dgm:t>
    </dgm:pt>
    <dgm:pt modelId="{888A4510-F06D-42D6-8DAE-80106F22BE6D}" type="parTrans" cxnId="{76BD60A3-1E6C-40C5-B653-85D930B4C0C0}">
      <dgm:prSet/>
      <dgm:spPr/>
      <dgm:t>
        <a:bodyPr/>
        <a:lstStyle/>
        <a:p>
          <a:endParaRPr lang="sr-Latn-RS"/>
        </a:p>
      </dgm:t>
    </dgm:pt>
    <dgm:pt modelId="{F7866332-0565-4D58-8D49-B338F27E67F6}" type="sibTrans" cxnId="{76BD60A3-1E6C-40C5-B653-85D930B4C0C0}">
      <dgm:prSet/>
      <dgm:spPr/>
      <dgm:t>
        <a:bodyPr/>
        <a:lstStyle/>
        <a:p>
          <a:endParaRPr lang="sr-Latn-RS"/>
        </a:p>
      </dgm:t>
    </dgm:pt>
    <dgm:pt modelId="{B88DC908-37CF-45F2-B568-F23A7FCF6476}">
      <dgm:prSet phldrT="[Tekst]" phldr="0"/>
      <dgm:spPr/>
      <dgm:t>
        <a:bodyPr/>
        <a:lstStyle/>
        <a:p>
          <a:pPr rtl="0"/>
          <a:r>
            <a:rPr lang="sr-Latn-RS">
              <a:latin typeface="Calibri Light" panose="020F0302020204030204"/>
            </a:rPr>
            <a:t>Notifikacije, </a:t>
          </a:r>
          <a:r>
            <a:rPr lang="sr-Latn-RS" err="1">
              <a:latin typeface="Calibri Light" panose="020F0302020204030204"/>
            </a:rPr>
            <a:t>dashboard</a:t>
          </a:r>
          <a:r>
            <a:rPr lang="sr-Latn-RS">
              <a:latin typeface="Calibri Light" panose="020F0302020204030204"/>
            </a:rPr>
            <a:t>, slanje </a:t>
          </a:r>
        </a:p>
      </dgm:t>
    </dgm:pt>
    <dgm:pt modelId="{91C9AC71-D65D-4560-8D33-9BB163CCCE8F}" type="parTrans" cxnId="{09D7003C-8F09-42D2-AE72-9272012A8FC1}">
      <dgm:prSet/>
      <dgm:spPr/>
      <dgm:t>
        <a:bodyPr/>
        <a:lstStyle/>
        <a:p>
          <a:endParaRPr lang="sr-Latn-RS"/>
        </a:p>
      </dgm:t>
    </dgm:pt>
    <dgm:pt modelId="{35F89B13-AA60-4C05-8E41-D27DA23566DE}" type="sibTrans" cxnId="{09D7003C-8F09-42D2-AE72-9272012A8FC1}">
      <dgm:prSet/>
      <dgm:spPr/>
      <dgm:t>
        <a:bodyPr/>
        <a:lstStyle/>
        <a:p>
          <a:endParaRPr lang="sr-Latn-RS"/>
        </a:p>
      </dgm:t>
    </dgm:pt>
    <dgm:pt modelId="{D4EFEE26-03C5-4BCD-A990-89089D6812EA}">
      <dgm:prSet phldr="0"/>
      <dgm:spPr/>
      <dgm:t>
        <a:bodyPr/>
        <a:lstStyle/>
        <a:p>
          <a:pPr rtl="0"/>
          <a:r>
            <a:rPr lang="sr-Latn-RS">
              <a:latin typeface="Calibri Light" panose="020F0302020204030204"/>
            </a:rPr>
            <a:t>kao što su HTTP, Kafka, MQTT</a:t>
          </a:r>
          <a:endParaRPr lang="sr-Latn-RS"/>
        </a:p>
      </dgm:t>
    </dgm:pt>
    <dgm:pt modelId="{2149A663-E258-4D14-BD1F-7A27798095AB}" type="parTrans" cxnId="{8DD373ED-6AA0-48EE-8586-497D9C746BE1}">
      <dgm:prSet/>
      <dgm:spPr/>
    </dgm:pt>
    <dgm:pt modelId="{B2EE3AE0-F84E-4F21-9E01-99A766ED3EF4}" type="sibTrans" cxnId="{8DD373ED-6AA0-48EE-8586-497D9C746BE1}">
      <dgm:prSet/>
      <dgm:spPr/>
    </dgm:pt>
    <dgm:pt modelId="{D890CDCF-4317-4FF9-B796-83D98F1B88A7}">
      <dgm:prSet phldr="0"/>
      <dgm:spPr/>
      <dgm:t>
        <a:bodyPr/>
        <a:lstStyle/>
        <a:p>
          <a:pPr rtl="0"/>
          <a:r>
            <a:rPr lang="sr-Latn-RS">
              <a:latin typeface="Calibri Light" panose="020F0302020204030204"/>
            </a:rPr>
            <a:t>korišćenjem ugrađenih </a:t>
          </a:r>
          <a:r>
            <a:rPr lang="sr-Latn-RS" err="1">
              <a:latin typeface="Calibri Light" panose="020F0302020204030204"/>
            </a:rPr>
            <a:t>Streampipes</a:t>
          </a:r>
          <a:r>
            <a:rPr lang="sr-Latn-RS">
              <a:latin typeface="Calibri Light" panose="020F0302020204030204"/>
            </a:rPr>
            <a:t> biblioteka </a:t>
          </a:r>
        </a:p>
      </dgm:t>
    </dgm:pt>
    <dgm:pt modelId="{D4943152-C4DC-4AC8-98FD-58880E0B57C5}" type="parTrans" cxnId="{B52F9B1A-F7B5-4BEE-A4F7-F4DD22FB57EE}">
      <dgm:prSet/>
      <dgm:spPr/>
    </dgm:pt>
    <dgm:pt modelId="{AF08B5A0-B18C-4458-BD30-585E3F2FB3F7}" type="sibTrans" cxnId="{B52F9B1A-F7B5-4BEE-A4F7-F4DD22FB57EE}">
      <dgm:prSet/>
      <dgm:spPr/>
    </dgm:pt>
    <dgm:pt modelId="{D99F60BE-0E6E-450F-8A56-3AED0D6D9F9F}">
      <dgm:prSet phldr="0"/>
      <dgm:spPr/>
      <dgm:t>
        <a:bodyPr/>
        <a:lstStyle/>
        <a:p>
          <a:r>
            <a:rPr lang="sr-Latn-RS">
              <a:latin typeface="Calibri Light" panose="020F0302020204030204"/>
            </a:rPr>
            <a:t>sa podrškom za generičke protokole </a:t>
          </a:r>
          <a:endParaRPr lang="sr-Latn-RS"/>
        </a:p>
      </dgm:t>
    </dgm:pt>
    <dgm:pt modelId="{4CFB5A27-3E4B-429D-BC11-AE2749BAF3D8}" type="parTrans" cxnId="{CB4AB863-E58E-4190-B379-C39B90402B8C}">
      <dgm:prSet/>
      <dgm:spPr/>
    </dgm:pt>
    <dgm:pt modelId="{C6FAF4E1-E9CD-4639-A8C2-6FBF51C5DD6C}" type="sibTrans" cxnId="{CB4AB863-E58E-4190-B379-C39B90402B8C}">
      <dgm:prSet/>
      <dgm:spPr/>
    </dgm:pt>
    <dgm:pt modelId="{F3182285-B830-4B32-A0F0-D65A337E0DB6}">
      <dgm:prSet phldr="0"/>
      <dgm:spPr/>
      <dgm:t>
        <a:bodyPr/>
        <a:lstStyle/>
        <a:p>
          <a:pPr rtl="0"/>
          <a:r>
            <a:rPr lang="sr-Latn-RS">
              <a:latin typeface="Calibri Light" panose="020F0302020204030204"/>
            </a:rPr>
            <a:t>podataka third-party sistemima </a:t>
          </a:r>
        </a:p>
      </dgm:t>
    </dgm:pt>
    <dgm:pt modelId="{B662F31E-2C1C-4533-83CF-E8E6D381EFA7}" type="parTrans" cxnId="{93335F58-EFA5-48A3-94CC-16F3670FA6E7}">
      <dgm:prSet/>
      <dgm:spPr/>
    </dgm:pt>
    <dgm:pt modelId="{09BB9FBD-D83B-49F7-A5D9-0A6CF23B1461}" type="sibTrans" cxnId="{93335F58-EFA5-48A3-94CC-16F3670FA6E7}">
      <dgm:prSet/>
      <dgm:spPr/>
    </dgm:pt>
    <dgm:pt modelId="{04E462B6-24C0-4212-9D61-A7C0C113A709}">
      <dgm:prSet phldr="0"/>
      <dgm:spPr/>
      <dgm:t>
        <a:bodyPr/>
        <a:lstStyle/>
        <a:p>
          <a:r>
            <a:rPr lang="sr-Latn-RS">
              <a:latin typeface="Calibri Light" panose="020F0302020204030204"/>
            </a:rPr>
            <a:t>ili eksternim servisima</a:t>
          </a:r>
          <a:endParaRPr lang="sr-Latn-RS"/>
        </a:p>
      </dgm:t>
    </dgm:pt>
    <dgm:pt modelId="{99B105F0-3171-4941-A718-45243AEF0B61}" type="parTrans" cxnId="{D51ABA13-E2B8-4701-9E7B-195FE7B46C56}">
      <dgm:prSet/>
      <dgm:spPr/>
    </dgm:pt>
    <dgm:pt modelId="{95DEE71B-D831-44F3-A958-DD050ACF37F1}" type="sibTrans" cxnId="{D51ABA13-E2B8-4701-9E7B-195FE7B46C56}">
      <dgm:prSet/>
      <dgm:spPr/>
    </dgm:pt>
    <dgm:pt modelId="{311EFFC2-AA86-4642-862B-E7A0D94C24CA}" type="pres">
      <dgm:prSet presAssocID="{1395F310-5BB2-4B66-968D-CBAA56A56CD6}" presName="Name0" presStyleCnt="0">
        <dgm:presLayoutVars>
          <dgm:chMax/>
          <dgm:chPref/>
          <dgm:animLvl val="lvl"/>
        </dgm:presLayoutVars>
      </dgm:prSet>
      <dgm:spPr/>
    </dgm:pt>
    <dgm:pt modelId="{AFE6444D-5DEB-4AB1-BF86-062B3C5E0863}" type="pres">
      <dgm:prSet presAssocID="{19DD1EB7-2195-4F4C-9FAC-BF3B7B04D755}" presName="composite1" presStyleCnt="0"/>
      <dgm:spPr/>
    </dgm:pt>
    <dgm:pt modelId="{F12A04DB-4C26-41EF-95D9-62244E20F2E2}" type="pres">
      <dgm:prSet presAssocID="{19DD1EB7-2195-4F4C-9FAC-BF3B7B04D755}" presName="parent1" presStyleLbl="alignNode1" presStyleIdx="0" presStyleCnt="3">
        <dgm:presLayoutVars>
          <dgm:chMax val="1"/>
          <dgm:chPref val="1"/>
          <dgm:bulletEnabled val="1"/>
        </dgm:presLayoutVars>
      </dgm:prSet>
      <dgm:spPr/>
    </dgm:pt>
    <dgm:pt modelId="{5D6822DA-FA9B-4E3E-BE3A-FE876A1A4516}" type="pres">
      <dgm:prSet presAssocID="{19DD1EB7-2195-4F4C-9FAC-BF3B7B04D755}" presName="Childtext1" presStyleLbl="revTx" presStyleIdx="0" presStyleCnt="3">
        <dgm:presLayoutVars>
          <dgm:bulletEnabled val="1"/>
        </dgm:presLayoutVars>
      </dgm:prSet>
      <dgm:spPr/>
    </dgm:pt>
    <dgm:pt modelId="{A5AF6D74-64A2-4C28-A269-E4DC8A88E7D7}" type="pres">
      <dgm:prSet presAssocID="{19DD1EB7-2195-4F4C-9FAC-BF3B7B04D755}" presName="ConnectLine1" presStyleLbl="sibTrans1D1" presStyleIdx="0" presStyleCnt="3"/>
      <dgm:spPr>
        <a:noFill/>
        <a:ln w="9525" cap="rnd" cmpd="sng" algn="ctr">
          <a:solidFill>
            <a:schemeClr val="accent1">
              <a:hueOff val="0"/>
              <a:satOff val="0"/>
              <a:lumOff val="0"/>
              <a:alphaOff val="0"/>
            </a:schemeClr>
          </a:solidFill>
          <a:prstDash val="dash"/>
        </a:ln>
        <a:effectLst/>
      </dgm:spPr>
    </dgm:pt>
    <dgm:pt modelId="{3C68FB16-6CA7-45D6-869C-4037198FC968}" type="pres">
      <dgm:prSet presAssocID="{19DD1EB7-2195-4F4C-9FAC-BF3B7B04D755}" presName="ConnectLineEnd1" presStyleLbl="lnNode1" presStyleIdx="0" presStyleCnt="3"/>
      <dgm:spPr/>
    </dgm:pt>
    <dgm:pt modelId="{6D78F90F-AF0D-410B-BA46-8C16D797C856}" type="pres">
      <dgm:prSet presAssocID="{19DD1EB7-2195-4F4C-9FAC-BF3B7B04D755}" presName="EmptyPane1" presStyleCnt="0"/>
      <dgm:spPr/>
    </dgm:pt>
    <dgm:pt modelId="{7E797418-F479-466A-9691-3468358AC393}" type="pres">
      <dgm:prSet presAssocID="{687D089D-87F3-4C8E-BDF9-F7B4F4CD2DAB}" presName="spaceBetweenRectangles1" presStyleCnt="0"/>
      <dgm:spPr/>
    </dgm:pt>
    <dgm:pt modelId="{8CBB69BA-5A60-4DA2-A13C-65FB53E321E9}" type="pres">
      <dgm:prSet presAssocID="{429C0491-A4C2-47E9-A21B-0EA25FEA0E6A}" presName="composite1" presStyleCnt="0"/>
      <dgm:spPr/>
    </dgm:pt>
    <dgm:pt modelId="{A267BF73-954A-4577-A04F-6C894B1EE36E}" type="pres">
      <dgm:prSet presAssocID="{429C0491-A4C2-47E9-A21B-0EA25FEA0E6A}" presName="parent1" presStyleLbl="alignNode1" presStyleIdx="1" presStyleCnt="3">
        <dgm:presLayoutVars>
          <dgm:chMax val="1"/>
          <dgm:chPref val="1"/>
          <dgm:bulletEnabled val="1"/>
        </dgm:presLayoutVars>
      </dgm:prSet>
      <dgm:spPr/>
    </dgm:pt>
    <dgm:pt modelId="{C71A8D4B-C783-411C-BCE4-76338562ADC6}" type="pres">
      <dgm:prSet presAssocID="{429C0491-A4C2-47E9-A21B-0EA25FEA0E6A}" presName="Childtext1" presStyleLbl="revTx" presStyleIdx="1" presStyleCnt="3">
        <dgm:presLayoutVars>
          <dgm:bulletEnabled val="1"/>
        </dgm:presLayoutVars>
      </dgm:prSet>
      <dgm:spPr/>
    </dgm:pt>
    <dgm:pt modelId="{541EC014-5850-42F9-9D4D-DC0525E903B2}" type="pres">
      <dgm:prSet presAssocID="{429C0491-A4C2-47E9-A21B-0EA25FEA0E6A}" presName="ConnectLine1" presStyleLbl="sibTrans1D1" presStyleIdx="1" presStyleCnt="3"/>
      <dgm:spPr>
        <a:noFill/>
        <a:ln w="9525" cap="rnd" cmpd="sng" algn="ctr">
          <a:solidFill>
            <a:schemeClr val="accent1">
              <a:hueOff val="0"/>
              <a:satOff val="0"/>
              <a:lumOff val="0"/>
              <a:alphaOff val="0"/>
            </a:schemeClr>
          </a:solidFill>
          <a:prstDash val="dash"/>
        </a:ln>
        <a:effectLst/>
      </dgm:spPr>
    </dgm:pt>
    <dgm:pt modelId="{5E5C2B3C-D0C5-44CB-BD1B-10804563D8D9}" type="pres">
      <dgm:prSet presAssocID="{429C0491-A4C2-47E9-A21B-0EA25FEA0E6A}" presName="ConnectLineEnd1" presStyleLbl="lnNode1" presStyleIdx="1" presStyleCnt="3"/>
      <dgm:spPr/>
    </dgm:pt>
    <dgm:pt modelId="{915A040D-F39C-4CDF-8B53-00B35BC84E5B}" type="pres">
      <dgm:prSet presAssocID="{429C0491-A4C2-47E9-A21B-0EA25FEA0E6A}" presName="EmptyPane1" presStyleCnt="0"/>
      <dgm:spPr/>
    </dgm:pt>
    <dgm:pt modelId="{0282DC9E-16F3-4AFD-9976-2EF207650FA3}" type="pres">
      <dgm:prSet presAssocID="{485A4761-4700-462F-9FF1-5DCC02E1904D}" presName="spaceBetweenRectangles1" presStyleCnt="0"/>
      <dgm:spPr/>
    </dgm:pt>
    <dgm:pt modelId="{8318130C-96BF-4DCB-AD82-B6F4EB9F8E84}" type="pres">
      <dgm:prSet presAssocID="{CE399215-8E5B-4CCF-98E4-97A78BB7A3AD}" presName="composite1" presStyleCnt="0"/>
      <dgm:spPr/>
    </dgm:pt>
    <dgm:pt modelId="{99B5BD2D-3E38-49B7-9FE5-0E2A01D3073F}" type="pres">
      <dgm:prSet presAssocID="{CE399215-8E5B-4CCF-98E4-97A78BB7A3AD}" presName="parent1" presStyleLbl="alignNode1" presStyleIdx="2" presStyleCnt="3">
        <dgm:presLayoutVars>
          <dgm:chMax val="1"/>
          <dgm:chPref val="1"/>
          <dgm:bulletEnabled val="1"/>
        </dgm:presLayoutVars>
      </dgm:prSet>
      <dgm:spPr/>
    </dgm:pt>
    <dgm:pt modelId="{F5399F05-C7BC-4C3C-A1D4-FD786C8F0B1E}" type="pres">
      <dgm:prSet presAssocID="{CE399215-8E5B-4CCF-98E4-97A78BB7A3AD}" presName="Childtext1" presStyleLbl="revTx" presStyleIdx="2" presStyleCnt="3">
        <dgm:presLayoutVars>
          <dgm:bulletEnabled val="1"/>
        </dgm:presLayoutVars>
      </dgm:prSet>
      <dgm:spPr/>
    </dgm:pt>
    <dgm:pt modelId="{6CC47A95-B0AD-46D5-9D87-ECE4D51F2CE5}" type="pres">
      <dgm:prSet presAssocID="{CE399215-8E5B-4CCF-98E4-97A78BB7A3AD}" presName="ConnectLine1" presStyleLbl="sibTrans1D1" presStyleIdx="2" presStyleCnt="3"/>
      <dgm:spPr>
        <a:noFill/>
        <a:ln w="9525" cap="rnd" cmpd="sng" algn="ctr">
          <a:solidFill>
            <a:schemeClr val="accent1">
              <a:hueOff val="0"/>
              <a:satOff val="0"/>
              <a:lumOff val="0"/>
              <a:alphaOff val="0"/>
            </a:schemeClr>
          </a:solidFill>
          <a:prstDash val="dash"/>
        </a:ln>
        <a:effectLst/>
      </dgm:spPr>
    </dgm:pt>
    <dgm:pt modelId="{63DC2A64-CFF3-4D07-9607-424BC61CE500}" type="pres">
      <dgm:prSet presAssocID="{CE399215-8E5B-4CCF-98E4-97A78BB7A3AD}" presName="ConnectLineEnd1" presStyleLbl="lnNode1" presStyleIdx="2" presStyleCnt="3"/>
      <dgm:spPr/>
    </dgm:pt>
    <dgm:pt modelId="{4DF4C279-145B-44AD-B363-8EC86B41A1F1}" type="pres">
      <dgm:prSet presAssocID="{CE399215-8E5B-4CCF-98E4-97A78BB7A3AD}" presName="EmptyPane1" presStyleCnt="0"/>
      <dgm:spPr/>
    </dgm:pt>
  </dgm:ptLst>
  <dgm:cxnLst>
    <dgm:cxn modelId="{C7207D00-66AB-44F6-9FA1-B22472E20F62}" srcId="{19DD1EB7-2195-4F4C-9FAC-BF3B7B04D755}" destId="{94E76448-3687-46E4-9573-8A4FCFC9297A}" srcOrd="0" destOrd="0" parTransId="{C711CB1C-3BCC-4AAD-937B-5878C3E023B4}" sibTransId="{FFECD60A-48B0-45EF-8398-0BA61AAD6F11}"/>
    <dgm:cxn modelId="{D51ABA13-E2B8-4701-9E7B-195FE7B46C56}" srcId="{CE399215-8E5B-4CCF-98E4-97A78BB7A3AD}" destId="{04E462B6-24C0-4212-9D61-A7C0C113A709}" srcOrd="2" destOrd="0" parTransId="{99B105F0-3171-4941-A718-45243AEF0B61}" sibTransId="{95DEE71B-D831-44F3-A958-DD050ACF37F1}"/>
    <dgm:cxn modelId="{B52F9B1A-F7B5-4BEE-A4F7-F4DD22FB57EE}" srcId="{19DD1EB7-2195-4F4C-9FAC-BF3B7B04D755}" destId="{D890CDCF-4317-4FF9-B796-83D98F1B88A7}" srcOrd="1" destOrd="0" parTransId="{D4943152-C4DC-4AC8-98FD-58880E0B57C5}" sibTransId="{AF08B5A0-B18C-4458-BD30-585E3F2FB3F7}"/>
    <dgm:cxn modelId="{CB6BAB27-4ED3-4ACD-8D93-C2F2876A3630}" type="presOf" srcId="{1395F310-5BB2-4B66-968D-CBAA56A56CD6}" destId="{311EFFC2-AA86-4642-862B-E7A0D94C24CA}" srcOrd="0" destOrd="0" presId="urn:microsoft.com/office/officeart/2016/7/layout/RoundedRectangleTimeline"/>
    <dgm:cxn modelId="{09D7003C-8F09-42D2-AE72-9272012A8FC1}" srcId="{CE399215-8E5B-4CCF-98E4-97A78BB7A3AD}" destId="{B88DC908-37CF-45F2-B568-F23A7FCF6476}" srcOrd="0" destOrd="0" parTransId="{91C9AC71-D65D-4560-8D33-9BB163CCCE8F}" sibTransId="{35F89B13-AA60-4C05-8E41-D27DA23566DE}"/>
    <dgm:cxn modelId="{0345A85C-4816-4E6E-880E-B9EA8408617A}" type="presOf" srcId="{19DD1EB7-2195-4F4C-9FAC-BF3B7B04D755}" destId="{F12A04DB-4C26-41EF-95D9-62244E20F2E2}" srcOrd="0" destOrd="0" presId="urn:microsoft.com/office/officeart/2016/7/layout/RoundedRectangleTimeline"/>
    <dgm:cxn modelId="{5311A35E-B004-4F8D-BFA9-18F299ED99D8}" srcId="{1395F310-5BB2-4B66-968D-CBAA56A56CD6}" destId="{429C0491-A4C2-47E9-A21B-0EA25FEA0E6A}" srcOrd="1" destOrd="0" parTransId="{94AEE4B8-0D0B-43B4-8AC1-E0D3287F26FE}" sibTransId="{485A4761-4700-462F-9FF1-5DCC02E1904D}"/>
    <dgm:cxn modelId="{CB4AB863-E58E-4190-B379-C39B90402B8C}" srcId="{19DD1EB7-2195-4F4C-9FAC-BF3B7B04D755}" destId="{D99F60BE-0E6E-450F-8A56-3AED0D6D9F9F}" srcOrd="2" destOrd="0" parTransId="{4CFB5A27-3E4B-429D-BC11-AE2749BAF3D8}" sibTransId="{C6FAF4E1-E9CD-4639-A8C2-6FBF51C5DD6C}"/>
    <dgm:cxn modelId="{E2814464-A5EE-4947-8CDE-3411C0C821BA}" type="presOf" srcId="{94E76448-3687-46E4-9573-8A4FCFC9297A}" destId="{5D6822DA-FA9B-4E3E-BE3A-FE876A1A4516}" srcOrd="0" destOrd="0" presId="urn:microsoft.com/office/officeart/2016/7/layout/RoundedRectangleTimeline"/>
    <dgm:cxn modelId="{93335F58-EFA5-48A3-94CC-16F3670FA6E7}" srcId="{CE399215-8E5B-4CCF-98E4-97A78BB7A3AD}" destId="{F3182285-B830-4B32-A0F0-D65A337E0DB6}" srcOrd="1" destOrd="0" parTransId="{B662F31E-2C1C-4533-83CF-E8E6D381EFA7}" sibTransId="{09BB9FBD-D83B-49F7-A5D9-0A6CF23B1461}"/>
    <dgm:cxn modelId="{94A10979-BF5A-42C6-A6D6-E93E92DB82AD}" type="presOf" srcId="{CE399215-8E5B-4CCF-98E4-97A78BB7A3AD}" destId="{99B5BD2D-3E38-49B7-9FE5-0E2A01D3073F}" srcOrd="0" destOrd="0" presId="urn:microsoft.com/office/officeart/2016/7/layout/RoundedRectangleTimeline"/>
    <dgm:cxn modelId="{76BD60A3-1E6C-40C5-B653-85D930B4C0C0}" srcId="{1395F310-5BB2-4B66-968D-CBAA56A56CD6}" destId="{CE399215-8E5B-4CCF-98E4-97A78BB7A3AD}" srcOrd="2" destOrd="0" parTransId="{888A4510-F06D-42D6-8DAE-80106F22BE6D}" sibTransId="{F7866332-0565-4D58-8D49-B338F27E67F6}"/>
    <dgm:cxn modelId="{1B8572B4-A1F6-4CE2-9052-AC78C43CBF12}" type="presOf" srcId="{D4EFEE26-03C5-4BCD-A990-89089D6812EA}" destId="{5D6822DA-FA9B-4E3E-BE3A-FE876A1A4516}" srcOrd="0" destOrd="3" presId="urn:microsoft.com/office/officeart/2016/7/layout/RoundedRectangleTimeline"/>
    <dgm:cxn modelId="{7168FCB4-6DE9-4BB0-94BC-FEDD6FD68DE8}" type="presOf" srcId="{429C0491-A4C2-47E9-A21B-0EA25FEA0E6A}" destId="{A267BF73-954A-4577-A04F-6C894B1EE36E}" srcOrd="0" destOrd="0" presId="urn:microsoft.com/office/officeart/2016/7/layout/RoundedRectangleTimeline"/>
    <dgm:cxn modelId="{1D9E32B9-5177-40E3-9DC7-4057CD1C5D75}" type="presOf" srcId="{D99F60BE-0E6E-450F-8A56-3AED0D6D9F9F}" destId="{5D6822DA-FA9B-4E3E-BE3A-FE876A1A4516}" srcOrd="0" destOrd="2" presId="urn:microsoft.com/office/officeart/2016/7/layout/RoundedRectangleTimeline"/>
    <dgm:cxn modelId="{D5CC50C4-5C24-45C9-BD7B-7939A792E73D}" type="presOf" srcId="{04E462B6-24C0-4212-9D61-A7C0C113A709}" destId="{F5399F05-C7BC-4C3C-A1D4-FD786C8F0B1E}" srcOrd="0" destOrd="2" presId="urn:microsoft.com/office/officeart/2016/7/layout/RoundedRectangleTimeline"/>
    <dgm:cxn modelId="{45F0D8C4-F5B9-42A1-BAE7-0FC3DEFE165C}" srcId="{1395F310-5BB2-4B66-968D-CBAA56A56CD6}" destId="{19DD1EB7-2195-4F4C-9FAC-BF3B7B04D755}" srcOrd="0" destOrd="0" parTransId="{3FF02335-9BB7-40B5-AB92-D79CC8C1B07C}" sibTransId="{687D089D-87F3-4C8E-BDF9-F7B4F4CD2DAB}"/>
    <dgm:cxn modelId="{117C13C8-AB5F-4C5E-971E-ED89FD2E056C}" type="presOf" srcId="{B88DC908-37CF-45F2-B568-F23A7FCF6476}" destId="{F5399F05-C7BC-4C3C-A1D4-FD786C8F0B1E}" srcOrd="0" destOrd="0" presId="urn:microsoft.com/office/officeart/2016/7/layout/RoundedRectangleTimeline"/>
    <dgm:cxn modelId="{F7783CD9-B876-4A8C-80CF-D268F54B55DC}" srcId="{429C0491-A4C2-47E9-A21B-0EA25FEA0E6A}" destId="{22E16773-8337-4487-AF13-60B6936310B1}" srcOrd="0" destOrd="0" parTransId="{FC206CFD-B8C9-4253-B34C-5A7250BB07DA}" sibTransId="{98E03864-28A1-4EC5-9F0E-C828EC878E5B}"/>
    <dgm:cxn modelId="{8DD373ED-6AA0-48EE-8586-497D9C746BE1}" srcId="{19DD1EB7-2195-4F4C-9FAC-BF3B7B04D755}" destId="{D4EFEE26-03C5-4BCD-A990-89089D6812EA}" srcOrd="3" destOrd="0" parTransId="{2149A663-E258-4D14-BD1F-7A27798095AB}" sibTransId="{B2EE3AE0-F84E-4F21-9E01-99A766ED3EF4}"/>
    <dgm:cxn modelId="{DE0442F5-5927-45B9-A5A8-A9E5AE226DF4}" type="presOf" srcId="{F3182285-B830-4B32-A0F0-D65A337E0DB6}" destId="{F5399F05-C7BC-4C3C-A1D4-FD786C8F0B1E}" srcOrd="0" destOrd="1" presId="urn:microsoft.com/office/officeart/2016/7/layout/RoundedRectangleTimeline"/>
    <dgm:cxn modelId="{8E2162F5-D44F-45F7-A615-787762723D87}" type="presOf" srcId="{22E16773-8337-4487-AF13-60B6936310B1}" destId="{C71A8D4B-C783-411C-BCE4-76338562ADC6}" srcOrd="0" destOrd="0" presId="urn:microsoft.com/office/officeart/2016/7/layout/RoundedRectangleTimeline"/>
    <dgm:cxn modelId="{3A5BD6FB-7344-433B-A4F3-A85C64308E6E}" type="presOf" srcId="{D890CDCF-4317-4FF9-B796-83D98F1B88A7}" destId="{5D6822DA-FA9B-4E3E-BE3A-FE876A1A4516}" srcOrd="0" destOrd="1" presId="urn:microsoft.com/office/officeart/2016/7/layout/RoundedRectangleTimeline"/>
    <dgm:cxn modelId="{FBCEBF5C-FDD9-4701-9E27-07EF20B702D0}" type="presParOf" srcId="{311EFFC2-AA86-4642-862B-E7A0D94C24CA}" destId="{AFE6444D-5DEB-4AB1-BF86-062B3C5E0863}" srcOrd="0" destOrd="0" presId="urn:microsoft.com/office/officeart/2016/7/layout/RoundedRectangleTimeline"/>
    <dgm:cxn modelId="{D8E06597-2F95-4221-BBDC-36EF0B851865}" type="presParOf" srcId="{AFE6444D-5DEB-4AB1-BF86-062B3C5E0863}" destId="{F12A04DB-4C26-41EF-95D9-62244E20F2E2}" srcOrd="0" destOrd="0" presId="urn:microsoft.com/office/officeart/2016/7/layout/RoundedRectangleTimeline"/>
    <dgm:cxn modelId="{928F4886-38BD-4DFC-B6B8-340870195E1E}" type="presParOf" srcId="{AFE6444D-5DEB-4AB1-BF86-062B3C5E0863}" destId="{5D6822DA-FA9B-4E3E-BE3A-FE876A1A4516}" srcOrd="1" destOrd="0" presId="urn:microsoft.com/office/officeart/2016/7/layout/RoundedRectangleTimeline"/>
    <dgm:cxn modelId="{2F69CD0A-F2AF-4C3E-8A08-50DE753D068C}" type="presParOf" srcId="{AFE6444D-5DEB-4AB1-BF86-062B3C5E0863}" destId="{A5AF6D74-64A2-4C28-A269-E4DC8A88E7D7}" srcOrd="2" destOrd="0" presId="urn:microsoft.com/office/officeart/2016/7/layout/RoundedRectangleTimeline"/>
    <dgm:cxn modelId="{8DC36310-AA38-4469-9569-C7D59B6B974C}" type="presParOf" srcId="{AFE6444D-5DEB-4AB1-BF86-062B3C5E0863}" destId="{3C68FB16-6CA7-45D6-869C-4037198FC968}" srcOrd="3" destOrd="0" presId="urn:microsoft.com/office/officeart/2016/7/layout/RoundedRectangleTimeline"/>
    <dgm:cxn modelId="{822840D3-112E-400F-B9E0-9E1F8875E200}" type="presParOf" srcId="{AFE6444D-5DEB-4AB1-BF86-062B3C5E0863}" destId="{6D78F90F-AF0D-410B-BA46-8C16D797C856}" srcOrd="4" destOrd="0" presId="urn:microsoft.com/office/officeart/2016/7/layout/RoundedRectangleTimeline"/>
    <dgm:cxn modelId="{A64B296B-20F9-412B-B27F-BB8D662C4E2F}" type="presParOf" srcId="{311EFFC2-AA86-4642-862B-E7A0D94C24CA}" destId="{7E797418-F479-466A-9691-3468358AC393}" srcOrd="1" destOrd="0" presId="urn:microsoft.com/office/officeart/2016/7/layout/RoundedRectangleTimeline"/>
    <dgm:cxn modelId="{404B5791-6E48-4F28-AC7E-836DC3E483EC}" type="presParOf" srcId="{311EFFC2-AA86-4642-862B-E7A0D94C24CA}" destId="{8CBB69BA-5A60-4DA2-A13C-65FB53E321E9}" srcOrd="2" destOrd="0" presId="urn:microsoft.com/office/officeart/2016/7/layout/RoundedRectangleTimeline"/>
    <dgm:cxn modelId="{A9F45BA7-27B1-4AAB-AE29-069B9D92D75F}" type="presParOf" srcId="{8CBB69BA-5A60-4DA2-A13C-65FB53E321E9}" destId="{A267BF73-954A-4577-A04F-6C894B1EE36E}" srcOrd="0" destOrd="0" presId="urn:microsoft.com/office/officeart/2016/7/layout/RoundedRectangleTimeline"/>
    <dgm:cxn modelId="{B137EC83-B208-49CB-97BF-49A91DD50401}" type="presParOf" srcId="{8CBB69BA-5A60-4DA2-A13C-65FB53E321E9}" destId="{C71A8D4B-C783-411C-BCE4-76338562ADC6}" srcOrd="1" destOrd="0" presId="urn:microsoft.com/office/officeart/2016/7/layout/RoundedRectangleTimeline"/>
    <dgm:cxn modelId="{4DA7E2D4-739A-4032-BF36-3A6B42C6E95F}" type="presParOf" srcId="{8CBB69BA-5A60-4DA2-A13C-65FB53E321E9}" destId="{541EC014-5850-42F9-9D4D-DC0525E903B2}" srcOrd="2" destOrd="0" presId="urn:microsoft.com/office/officeart/2016/7/layout/RoundedRectangleTimeline"/>
    <dgm:cxn modelId="{7A9D1A2E-5C28-41B7-8D61-6D012A646961}" type="presParOf" srcId="{8CBB69BA-5A60-4DA2-A13C-65FB53E321E9}" destId="{5E5C2B3C-D0C5-44CB-BD1B-10804563D8D9}" srcOrd="3" destOrd="0" presId="urn:microsoft.com/office/officeart/2016/7/layout/RoundedRectangleTimeline"/>
    <dgm:cxn modelId="{5F8075DC-8C46-4342-A19A-8060174EC92C}" type="presParOf" srcId="{8CBB69BA-5A60-4DA2-A13C-65FB53E321E9}" destId="{915A040D-F39C-4CDF-8B53-00B35BC84E5B}" srcOrd="4" destOrd="0" presId="urn:microsoft.com/office/officeart/2016/7/layout/RoundedRectangleTimeline"/>
    <dgm:cxn modelId="{F4D904AE-8001-4D34-B41D-BB935985A235}" type="presParOf" srcId="{311EFFC2-AA86-4642-862B-E7A0D94C24CA}" destId="{0282DC9E-16F3-4AFD-9976-2EF207650FA3}" srcOrd="3" destOrd="0" presId="urn:microsoft.com/office/officeart/2016/7/layout/RoundedRectangleTimeline"/>
    <dgm:cxn modelId="{FF080854-8EE9-489B-9099-7CDA4ADD6375}" type="presParOf" srcId="{311EFFC2-AA86-4642-862B-E7A0D94C24CA}" destId="{8318130C-96BF-4DCB-AD82-B6F4EB9F8E84}" srcOrd="4" destOrd="0" presId="urn:microsoft.com/office/officeart/2016/7/layout/RoundedRectangleTimeline"/>
    <dgm:cxn modelId="{F39C3177-3AD0-4040-9877-56917CEB67CF}" type="presParOf" srcId="{8318130C-96BF-4DCB-AD82-B6F4EB9F8E84}" destId="{99B5BD2D-3E38-49B7-9FE5-0E2A01D3073F}" srcOrd="0" destOrd="0" presId="urn:microsoft.com/office/officeart/2016/7/layout/RoundedRectangleTimeline"/>
    <dgm:cxn modelId="{828145F5-4A87-4403-8713-C7D25556EC9C}" type="presParOf" srcId="{8318130C-96BF-4DCB-AD82-B6F4EB9F8E84}" destId="{F5399F05-C7BC-4C3C-A1D4-FD786C8F0B1E}" srcOrd="1" destOrd="0" presId="urn:microsoft.com/office/officeart/2016/7/layout/RoundedRectangleTimeline"/>
    <dgm:cxn modelId="{0670B05A-B35E-4049-9ED8-1FD042246975}" type="presParOf" srcId="{8318130C-96BF-4DCB-AD82-B6F4EB9F8E84}" destId="{6CC47A95-B0AD-46D5-9D87-ECE4D51F2CE5}" srcOrd="2" destOrd="0" presId="urn:microsoft.com/office/officeart/2016/7/layout/RoundedRectangleTimeline"/>
    <dgm:cxn modelId="{346EB24A-6B05-4253-8532-F7CEE26885B2}" type="presParOf" srcId="{8318130C-96BF-4DCB-AD82-B6F4EB9F8E84}" destId="{63DC2A64-CFF3-4D07-9607-424BC61CE500}" srcOrd="3" destOrd="0" presId="urn:microsoft.com/office/officeart/2016/7/layout/RoundedRectangleTimeline"/>
    <dgm:cxn modelId="{0F65A9E9-2D40-4363-9F24-B8B4D255AA13}" type="presParOf" srcId="{8318130C-96BF-4DCB-AD82-B6F4EB9F8E84}" destId="{4DF4C279-145B-44AD-B363-8EC86B41A1F1}" srcOrd="4" destOrd="0" presId="urn:microsoft.com/office/officeart/2016/7/layout/RoundedRectangleTimeline"/>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a:lstStyle/>
        <a:p>
          <a:endParaRPr lang="en-US"/>
        </a:p>
      </dgm:t>
    </dgm:pt>
    <dgm:pt modelId="{B388C4F7-DD86-40E4-BA83-6838C8E845B2}">
      <dgm:prSet phldrT="[Text]" custT="1"/>
      <dgm:spPr/>
      <dgm:t>
        <a:bodyPr/>
        <a:lstStyle/>
        <a:p>
          <a:r>
            <a:rPr lang="en-US" sz="1800" b="1">
              <a:latin typeface="Calibri Light" panose="020F0302020204030204"/>
            </a:rPr>
            <a:t>Inteligentno</a:t>
          </a:r>
          <a:endParaRPr lang="en-US" sz="1800" b="1"/>
        </a:p>
      </dgm:t>
    </dgm:pt>
    <dgm:pt modelId="{4F4EFEB2-AE6B-4B4E-A388-E726479684C1}" type="parTrans" cxnId="{FDEC3F6B-F860-4E8B-8B14-455DBFCFBFB4}">
      <dgm:prSet/>
      <dgm:spPr/>
      <dgm:t>
        <a:bodyPr/>
        <a:lstStyle/>
        <a:p>
          <a:endParaRPr lang="en-US"/>
        </a:p>
      </dgm:t>
    </dgm:pt>
    <dgm:pt modelId="{BEE196C3-EEB3-4935-976F-A713EF603EEA}" type="sibTrans" cxnId="{FDEC3F6B-F860-4E8B-8B14-455DBFCFBFB4}">
      <dgm:prSet/>
      <dgm:spPr/>
      <dgm:t>
        <a:bodyPr/>
        <a:lstStyle/>
        <a:p>
          <a:endParaRPr lang="en-US"/>
        </a:p>
      </dgm:t>
    </dgm:pt>
    <dgm:pt modelId="{27C8F191-CB8B-4A89-9EDF-D94B6E4ADC92}">
      <dgm:prSet phldrT="[Text]" custT="1"/>
      <dgm:spPr/>
      <dgm:t>
        <a:bodyPr/>
        <a:lstStyle/>
        <a:p>
          <a:pPr rtl="0"/>
          <a:r>
            <a:rPr lang="en-US" sz="1200" b="1">
              <a:latin typeface="Calibri Light" panose="020F0302020204030204"/>
            </a:rPr>
            <a:t>Lako za korišćenje</a:t>
          </a:r>
          <a:endParaRPr lang="en-US" sz="1200" b="1"/>
        </a:p>
      </dgm:t>
    </dgm:pt>
    <dgm:pt modelId="{8EFDF7C7-310E-4ED5-B739-2186FB69ED8A}" type="parTrans" cxnId="{4E26289A-3825-4A9C-991F-8AB8A7EFD597}">
      <dgm:prSet/>
      <dgm:spPr/>
      <dgm:t>
        <a:bodyPr/>
        <a:lstStyle/>
        <a:p>
          <a:endParaRPr lang="en-US"/>
        </a:p>
      </dgm:t>
    </dgm:pt>
    <dgm:pt modelId="{755F5D09-ECCD-4FC5-B350-FED951F57983}" type="sibTrans" cxnId="{4E26289A-3825-4A9C-991F-8AB8A7EFD597}">
      <dgm:prSet/>
      <dgm:spPr/>
      <dgm:t>
        <a:bodyPr/>
        <a:lstStyle/>
        <a:p>
          <a:endParaRPr lang="en-US"/>
        </a:p>
      </dgm:t>
    </dgm:pt>
    <dgm:pt modelId="{AEFF5EA2-6931-4098-96C8-31AE53CB425B}">
      <dgm:prSet phldrT="[Text]" custT="1"/>
      <dgm:spPr/>
      <dgm:t>
        <a:bodyPr/>
        <a:lstStyle/>
        <a:p>
          <a:r>
            <a:rPr lang="en-US" sz="1200" b="1">
              <a:latin typeface="Calibri Light" panose="020F0302020204030204"/>
            </a:rPr>
            <a:t>Moćno</a:t>
          </a:r>
          <a:endParaRPr lang="en-US" sz="1200" b="1"/>
        </a:p>
      </dgm:t>
    </dgm:pt>
    <dgm:pt modelId="{AC52CE11-07EF-42A7-A67A-2231908FD231}" type="parTrans" cxnId="{2D96128D-55F5-4B46-B071-9EA8CDCA9DCD}">
      <dgm:prSet/>
      <dgm:spPr/>
      <dgm:t>
        <a:bodyPr/>
        <a:lstStyle/>
        <a:p>
          <a:endParaRPr lang="en-US"/>
        </a:p>
      </dgm:t>
    </dgm:pt>
    <dgm:pt modelId="{FB25E557-3597-4AEA-B1FC-EA99A632BFB1}" type="sibTrans" cxnId="{2D96128D-55F5-4B46-B071-9EA8CDCA9DCD}">
      <dgm:prSet/>
      <dgm:spPr/>
      <dgm:t>
        <a:bodyPr/>
        <a:lstStyle/>
        <a:p>
          <a:endParaRPr lang="en-US"/>
        </a:p>
      </dgm:t>
    </dgm:pt>
    <dgm:pt modelId="{EC323DFF-E2DA-4381-8948-5F3D2CD82207}" type="pres">
      <dgm:prSet presAssocID="{BE5B76ED-C686-4E97-9A28-74231B4FDDD1}" presName="Name0" presStyleCnt="0">
        <dgm:presLayoutVars>
          <dgm:chMax val="1"/>
          <dgm:chPref val="1"/>
        </dgm:presLayoutVars>
      </dgm:prSet>
      <dgm:spPr/>
    </dgm:pt>
    <dgm:pt modelId="{A6EEB127-C2F5-4C0D-B108-CC2B3F78F4F1}" type="pres">
      <dgm:prSet presAssocID="{B388C4F7-DD86-40E4-BA83-6838C8E845B2}" presName="Parent" presStyleLbl="node0" presStyleIdx="0" presStyleCnt="1">
        <dgm:presLayoutVars>
          <dgm:chMax val="5"/>
          <dgm:chPref val="5"/>
        </dgm:presLayoutVars>
      </dgm:prSet>
      <dgm:spPr/>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42765" custScaleY="142765" custLinFactNeighborX="-13611" custLinFactNeighborY="-20914">
        <dgm:presLayoutVars>
          <dgm:chMax val="0"/>
          <dgm:chPref val="0"/>
        </dgm:presLayoutVars>
      </dgm:prSet>
      <dgm:spPr/>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22013" custLinFactNeighborY="-5070">
        <dgm:presLayoutVars>
          <dgm:chMax val="0"/>
          <dgm:chPref val="0"/>
        </dgm:presLayoutVars>
      </dgm:prSet>
      <dgm:spPr/>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9443D217-9168-4ECF-A563-7C2F4C998EAA}" type="presOf" srcId="{27C8F191-CB8B-4A89-9EDF-D94B6E4ADC92}" destId="{CCDD2561-1FC5-4EA6-AD90-3ADAF62A41D1}"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61F4EB9B-7EBC-4FC4-B727-C4A1C0EF0E59}" type="presOf" srcId="{AEFF5EA2-6931-4098-96C8-31AE53CB425B}" destId="{EB301C3D-F1F9-4A72-AC54-827EBC1AD812}" srcOrd="0" destOrd="0" presId="urn:microsoft.com/office/officeart/2009/3/layout/CircleRelationship"/>
    <dgm:cxn modelId="{873563D0-860F-487F-97A2-E4B8D49A3DAA}" type="presOf" srcId="{B388C4F7-DD86-40E4-BA83-6838C8E845B2}" destId="{A6EEB127-C2F5-4C0D-B108-CC2B3F78F4F1}" srcOrd="0" destOrd="0" presId="urn:microsoft.com/office/officeart/2009/3/layout/CircleRelationship"/>
    <dgm:cxn modelId="{A3AC16E3-96A0-4DCE-A502-BF3413F7EEBB}" type="presOf" srcId="{BE5B76ED-C686-4E97-9A28-74231B4FDDD1}" destId="{EC323DFF-E2DA-4381-8948-5F3D2CD82207}" srcOrd="0" destOrd="0" presId="urn:microsoft.com/office/officeart/2009/3/layout/CircleRelationship"/>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66039115-797B-304C-9FC0-EFABB1F21232}">
      <dgm:prSet phldr="0"/>
      <dgm:spPr/>
      <dgm:t>
        <a:bodyPr/>
        <a:lstStyle/>
        <a:p>
          <a:pPr>
            <a:lnSpc>
              <a:spcPct val="100000"/>
            </a:lnSpc>
          </a:pPr>
          <a:r>
            <a:rPr lang="en-US">
              <a:latin typeface="Calibri Light" panose="020F0302020204030204"/>
            </a:rPr>
            <a:t>Adapter</a:t>
          </a:r>
          <a:endParaRPr lang="en-US"/>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pt>
    <dgm:pt modelId="{E39563C5-C199-4F5B-A899-8CC0710341A0}">
      <dgm:prSet phldr="0"/>
      <dgm:spPr/>
      <dgm:t>
        <a:bodyPr/>
        <a:lstStyle/>
        <a:p>
          <a:pPr rtl="0">
            <a:lnSpc>
              <a:spcPct val="100000"/>
            </a:lnSpc>
          </a:pPr>
          <a:r>
            <a:rPr lang="en-US">
              <a:latin typeface="Calibri Light" panose="020F0302020204030204"/>
            </a:rPr>
            <a:t>Data Set/Stream</a:t>
          </a:r>
          <a:endParaRPr lang="en-US"/>
        </a:p>
      </dgm:t>
    </dgm:pt>
    <dgm:pt modelId="{6531EA77-44C5-4E3D-BA04-70C1E49BCD39}" type="parTrans" cxnId="{BBAD9FDB-1013-4B11-A9AE-2815527D1B78}">
      <dgm:prSet/>
      <dgm:spPr/>
      <dgm:t>
        <a:bodyPr/>
        <a:lstStyle/>
        <a:p>
          <a:endParaRPr lang="en-US"/>
        </a:p>
      </dgm:t>
    </dgm:pt>
    <dgm:pt modelId="{BC971DAC-9BE2-44B2-ABE4-8099C777E9C4}" type="sibTrans" cxnId="{BBAD9FDB-1013-4B11-A9AE-2815527D1B78}">
      <dgm:prSet/>
      <dgm:spPr/>
      <dgm:t>
        <a:bodyPr/>
        <a:lstStyle/>
        <a:p>
          <a:pPr>
            <a:lnSpc>
              <a:spcPct val="100000"/>
            </a:lnSpc>
          </a:pPr>
          <a:endParaRPr lang="en-US"/>
        </a:p>
      </dgm:t>
    </dgm:pt>
    <dgm:pt modelId="{15B1A768-2666-4AB4-BDA7-F0E3C4160D59}">
      <dgm:prSet/>
      <dgm:spPr/>
      <dgm:t>
        <a:bodyPr/>
        <a:lstStyle/>
        <a:p>
          <a:pPr rtl="0">
            <a:lnSpc>
              <a:spcPct val="100000"/>
            </a:lnSpc>
          </a:pPr>
          <a:r>
            <a:rPr lang="en-US">
              <a:latin typeface="Calibri Light" panose="020F0302020204030204"/>
            </a:rPr>
            <a:t>Data Processor</a:t>
          </a:r>
          <a:endParaRPr lang="en-US"/>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pPr>
            <a:lnSpc>
              <a:spcPct val="100000"/>
            </a:lnSpc>
          </a:pPr>
          <a:endParaRPr lang="en-US"/>
        </a:p>
      </dgm:t>
    </dgm:pt>
    <dgm:pt modelId="{3AA5586A-C40E-4DDA-98A5-6545F36F46AB}">
      <dgm:prSet/>
      <dgm:spPr/>
      <dgm:t>
        <a:bodyPr/>
        <a:lstStyle/>
        <a:p>
          <a:pPr rtl="0">
            <a:lnSpc>
              <a:spcPct val="100000"/>
            </a:lnSpc>
          </a:pPr>
          <a:r>
            <a:rPr lang="en-US">
              <a:latin typeface="Calibri Light" panose="020F0302020204030204"/>
            </a:rPr>
            <a:t>Data Sink</a:t>
          </a:r>
          <a:endParaRPr lang="en-US"/>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endParaRPr lang="en-US"/>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dgm:spPr/>
    </dgm:pt>
    <dgm:pt modelId="{F55B2F71-E638-412C-8147-FC7081E08B04}" type="pres">
      <dgm:prSet presAssocID="{66039115-797B-304C-9FC0-EFABB1F2123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with solid fill"/>
        </a:ext>
      </dgm:extLst>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dgm:pt>
    <dgm:pt modelId="{C425A8E1-258A-4D4B-9D55-24376C0AB360}" type="pres">
      <dgm:prSet presAssocID="{E39563C5-C199-4F5B-A899-8CC0710341A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outline"/>
        </a:ext>
      </dgm:extLst>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dgm:pt>
    <dgm:pt modelId="{D99F53AC-3AF2-437B-A5AB-1239ADEC0676}" type="pres">
      <dgm:prSet presAssocID="{15B1A768-2666-4AB4-BDA7-F0E3C4160D5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outline"/>
        </a:ext>
      </dgm:extLst>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3" presStyleCnt="4"/>
      <dgm:spPr/>
    </dgm:pt>
    <dgm:pt modelId="{41C0BC0F-FFD5-42B5-B952-9316B9364F6F}" type="pres">
      <dgm:prSet presAssocID="{3AA5586A-C40E-4DDA-98A5-6545F36F46A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with solid fill"/>
        </a:ext>
      </dgm:extLst>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3" presStyleCnt="4">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6CA71B7B-0F0A-4F9A-A0EC-CFB6FFD8DA98}"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9AA16E9C-4C36-43A5-A786-66256F4B87CC}" type="presOf" srcId="{D044F6BA-1D90-EC47-8A78-B9796198ECF5}" destId="{BB1D33AA-C75A-465A-93F0-2B3A7346088F}" srcOrd="0" destOrd="0" presId="urn:microsoft.com/office/officeart/2018/2/layout/IconCircleList"/>
    <dgm:cxn modelId="{65F7D3A9-7360-41F2-9288-DC394F90F4EC}" type="presOf" srcId="{3AA5586A-C40E-4DDA-98A5-6545F36F46AB}" destId="{7703AFE5-FAA2-4D8A-AEFA-D3C5CB41E5BC}"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119FEAF1-383D-4740-9124-CC9EEA7E35F9}" srcId="{489A589A-46DE-0F49-B460-E7914F3E440D}" destId="{3AA5586A-C40E-4DDA-98A5-6545F36F46AB}" srcOrd="3" destOrd="0" parTransId="{ABF44FB7-9255-4D99-BC69-3BE74FDF8E87}" sibTransId="{19FB306E-81B4-4F3F-99EE-765120CBB6B3}"/>
    <dgm:cxn modelId="{72DB18FF-BDCF-4526-AB7E-380701B71043}" type="presOf" srcId="{72FFCBD4-DD9D-4E06-81E4-54307F97A3F0}" destId="{8F14F3AD-A362-45DF-80F5-2B8D1F566D80}"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F6DE935E-6528-4A29-9FE2-2236A11FA3B5}" type="presParOf" srcId="{326FDCF2-F375-4C3F-9814-C84BA9388F92}" destId="{8F14F3AD-A362-45DF-80F5-2B8D1F566D80}" srcOrd="5" destOrd="0" presId="urn:microsoft.com/office/officeart/2018/2/layout/IconCircleList"/>
    <dgm:cxn modelId="{1E564FA9-F723-4479-8013-22D1426128B6}" type="presParOf" srcId="{326FDCF2-F375-4C3F-9814-C84BA9388F92}" destId="{BDD20EE1-5DFF-4E16-802C-2448893CCB5A}" srcOrd="6" destOrd="0" presId="urn:microsoft.com/office/officeart/2018/2/layout/IconCircleList"/>
    <dgm:cxn modelId="{794FF77C-CF66-43A6-AFF0-913CEF2D0C2A}" type="presParOf" srcId="{BDD20EE1-5DFF-4E16-802C-2448893CCB5A}" destId="{7089FE6B-57E5-4306-8097-E758E000C828}" srcOrd="0" destOrd="0" presId="urn:microsoft.com/office/officeart/2018/2/layout/IconCircleList"/>
    <dgm:cxn modelId="{091EE8DB-F92B-4CB3-ABD6-FFEB56B07A8B}" type="presParOf" srcId="{BDD20EE1-5DFF-4E16-802C-2448893CCB5A}" destId="{41C0BC0F-FFD5-42B5-B952-9316B9364F6F}" srcOrd="1" destOrd="0" presId="urn:microsoft.com/office/officeart/2018/2/layout/IconCircleList"/>
    <dgm:cxn modelId="{DAE7DE5D-0787-4DCA-83CB-B15B42A3D0EC}" type="presParOf" srcId="{BDD20EE1-5DFF-4E16-802C-2448893CCB5A}" destId="{392FDDC2-BC7A-49BF-88A1-7B4956AD8377}" srcOrd="2" destOrd="0" presId="urn:microsoft.com/office/officeart/2018/2/layout/IconCircleList"/>
    <dgm:cxn modelId="{03A77C2B-16FB-486D-9C1B-3FF393F2E432}" type="presParOf" srcId="{BDD20EE1-5DFF-4E16-802C-2448893CCB5A}" destId="{7703AFE5-FAA2-4D8A-AEFA-D3C5CB41E5BC}"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623BB2-5042-4933-88A8-5A640D17DB5D}" type="doc">
      <dgm:prSet loTypeId="urn:microsoft.com/office/officeart/2005/8/layout/vProcess5" loCatId="process" qsTypeId="urn:microsoft.com/office/officeart/2005/8/quickstyle/simple4" qsCatId="simple" csTypeId="urn:microsoft.com/office/officeart/2005/8/colors/accent2_2" csCatId="accent2" phldr="1"/>
      <dgm:spPr/>
    </dgm:pt>
    <dgm:pt modelId="{884D2CF7-F1F8-4583-935E-9919F6ED8039}">
      <dgm:prSet phldrT="[Tekst]" phldr="0"/>
      <dgm:spPr/>
      <dgm:t>
        <a:bodyPr/>
        <a:lstStyle/>
        <a:p>
          <a:pPr rtl="0"/>
          <a:r>
            <a:rPr lang="sr-Latn-RS">
              <a:latin typeface="Calibri Light" panose="020F0302020204030204"/>
            </a:rPr>
            <a:t>Data Set/Stream</a:t>
          </a:r>
          <a:endParaRPr lang="sr-Latn-RS"/>
        </a:p>
      </dgm:t>
    </dgm:pt>
    <dgm:pt modelId="{C4D21723-A19C-4FEB-838F-3143E5AAB561}" type="parTrans" cxnId="{175E1B9C-9EE1-4DC3-A4E5-D08B6596BFEA}">
      <dgm:prSet/>
      <dgm:spPr/>
    </dgm:pt>
    <dgm:pt modelId="{3B626108-50A8-44BE-8352-5E452206CBB1}" type="sibTrans" cxnId="{175E1B9C-9EE1-4DC3-A4E5-D08B6596BFEA}">
      <dgm:prSet/>
      <dgm:spPr/>
      <dgm:t>
        <a:bodyPr/>
        <a:lstStyle/>
        <a:p>
          <a:endParaRPr lang="en-US"/>
        </a:p>
        <a:p>
          <a:endParaRPr lang="sr-Latn-RS"/>
        </a:p>
      </dgm:t>
    </dgm:pt>
    <dgm:pt modelId="{F9EC0797-7316-4E6D-9978-75B8E7C25756}">
      <dgm:prSet phldrT="[Tekst]" phldr="0"/>
      <dgm:spPr/>
      <dgm:t>
        <a:bodyPr/>
        <a:lstStyle/>
        <a:p>
          <a:pPr rtl="0"/>
          <a:r>
            <a:rPr lang="sr-Latn-RS">
              <a:latin typeface="Calibri Light" panose="020F0302020204030204"/>
            </a:rPr>
            <a:t>Data Processor</a:t>
          </a:r>
          <a:endParaRPr lang="sr-Latn-RS"/>
        </a:p>
      </dgm:t>
    </dgm:pt>
    <dgm:pt modelId="{484C75DC-8B1A-4790-9447-1EC024BDE253}" type="parTrans" cxnId="{576672E9-89D9-4006-92B4-11ABE5E1F878}">
      <dgm:prSet/>
      <dgm:spPr/>
    </dgm:pt>
    <dgm:pt modelId="{6FD8C0C1-9E6E-4EBB-8FC2-BD2061286181}" type="sibTrans" cxnId="{576672E9-89D9-4006-92B4-11ABE5E1F878}">
      <dgm:prSet/>
      <dgm:spPr/>
      <dgm:t>
        <a:bodyPr/>
        <a:lstStyle/>
        <a:p>
          <a:endParaRPr lang="en-US"/>
        </a:p>
        <a:p>
          <a:endParaRPr lang="sr-Latn-RS"/>
        </a:p>
      </dgm:t>
    </dgm:pt>
    <dgm:pt modelId="{2F6D9A2B-5DFE-46E2-A180-930C2C2F720B}">
      <dgm:prSet phldr="0"/>
      <dgm:spPr/>
      <dgm:t>
        <a:bodyPr/>
        <a:lstStyle/>
        <a:p>
          <a:pPr rtl="0"/>
          <a:r>
            <a:rPr lang="sr-Latn-RS">
              <a:latin typeface="Calibri Light" panose="020F0302020204030204"/>
            </a:rPr>
            <a:t>Adapter</a:t>
          </a:r>
        </a:p>
      </dgm:t>
    </dgm:pt>
    <dgm:pt modelId="{A606EDB2-B925-4814-89D2-C44F82140CA5}" type="parTrans" cxnId="{3D536D0D-1BF2-4AEB-8485-E3D6D04D6686}">
      <dgm:prSet/>
      <dgm:spPr/>
    </dgm:pt>
    <dgm:pt modelId="{E0C96DDF-125E-430B-B797-B40860B06B5D}" type="sibTrans" cxnId="{3D536D0D-1BF2-4AEB-8485-E3D6D04D6686}">
      <dgm:prSet/>
      <dgm:spPr/>
      <dgm:t>
        <a:bodyPr/>
        <a:lstStyle/>
        <a:p>
          <a:endParaRPr lang="en-US"/>
        </a:p>
        <a:p>
          <a:endParaRPr lang="sr-Latn-RS"/>
        </a:p>
      </dgm:t>
    </dgm:pt>
    <dgm:pt modelId="{C7C731E3-2898-4336-851E-AEEA6F42D5C3}">
      <dgm:prSet phldr="0"/>
      <dgm:spPr/>
      <dgm:t>
        <a:bodyPr/>
        <a:lstStyle/>
        <a:p>
          <a:pPr rtl="0"/>
          <a:r>
            <a:rPr lang="sr-Latn-RS">
              <a:latin typeface="Calibri Light" panose="020F0302020204030204"/>
            </a:rPr>
            <a:t>Data </a:t>
          </a:r>
          <a:r>
            <a:rPr lang="sr-Latn-RS" err="1">
              <a:latin typeface="Calibri Light" panose="020F0302020204030204"/>
            </a:rPr>
            <a:t>Sink</a:t>
          </a:r>
        </a:p>
      </dgm:t>
    </dgm:pt>
    <dgm:pt modelId="{C369270B-F0E8-4E83-B820-F54780E06A5E}" type="parTrans" cxnId="{E56CD397-67BC-4B2A-9548-843D140B0A78}">
      <dgm:prSet/>
      <dgm:spPr/>
    </dgm:pt>
    <dgm:pt modelId="{72CB626A-5AEE-4CAC-A93F-EC55F3B3A48B}" type="sibTrans" cxnId="{E56CD397-67BC-4B2A-9548-843D140B0A78}">
      <dgm:prSet/>
      <dgm:spPr/>
    </dgm:pt>
    <dgm:pt modelId="{FCF0373B-2A76-4508-99AB-0522A808AFC5}" type="pres">
      <dgm:prSet presAssocID="{69623BB2-5042-4933-88A8-5A640D17DB5D}" presName="outerComposite" presStyleCnt="0">
        <dgm:presLayoutVars>
          <dgm:chMax val="5"/>
          <dgm:dir/>
          <dgm:resizeHandles val="exact"/>
        </dgm:presLayoutVars>
      </dgm:prSet>
      <dgm:spPr/>
    </dgm:pt>
    <dgm:pt modelId="{618EAA55-C601-4FA9-AA17-EC7762D6C2F2}" type="pres">
      <dgm:prSet presAssocID="{69623BB2-5042-4933-88A8-5A640D17DB5D}" presName="dummyMaxCanvas" presStyleCnt="0">
        <dgm:presLayoutVars/>
      </dgm:prSet>
      <dgm:spPr/>
    </dgm:pt>
    <dgm:pt modelId="{4F3CA02F-8946-4E0A-BA95-71AF2D910263}" type="pres">
      <dgm:prSet presAssocID="{69623BB2-5042-4933-88A8-5A640D17DB5D}" presName="FourNodes_1" presStyleLbl="node1" presStyleIdx="0" presStyleCnt="4">
        <dgm:presLayoutVars>
          <dgm:bulletEnabled val="1"/>
        </dgm:presLayoutVars>
      </dgm:prSet>
      <dgm:spPr/>
    </dgm:pt>
    <dgm:pt modelId="{644D8724-66BE-490D-8D88-58A9BC316CE3}" type="pres">
      <dgm:prSet presAssocID="{69623BB2-5042-4933-88A8-5A640D17DB5D}" presName="FourNodes_2" presStyleLbl="node1" presStyleIdx="1" presStyleCnt="4">
        <dgm:presLayoutVars>
          <dgm:bulletEnabled val="1"/>
        </dgm:presLayoutVars>
      </dgm:prSet>
      <dgm:spPr/>
    </dgm:pt>
    <dgm:pt modelId="{10B2ABC3-4405-445F-9B73-ED94F1369B9A}" type="pres">
      <dgm:prSet presAssocID="{69623BB2-5042-4933-88A8-5A640D17DB5D}" presName="FourNodes_3" presStyleLbl="node1" presStyleIdx="2" presStyleCnt="4">
        <dgm:presLayoutVars>
          <dgm:bulletEnabled val="1"/>
        </dgm:presLayoutVars>
      </dgm:prSet>
      <dgm:spPr/>
    </dgm:pt>
    <dgm:pt modelId="{05517F5E-DA05-4B4E-A195-54BBED167B37}" type="pres">
      <dgm:prSet presAssocID="{69623BB2-5042-4933-88A8-5A640D17DB5D}" presName="FourNodes_4" presStyleLbl="node1" presStyleIdx="3" presStyleCnt="4">
        <dgm:presLayoutVars>
          <dgm:bulletEnabled val="1"/>
        </dgm:presLayoutVars>
      </dgm:prSet>
      <dgm:spPr/>
    </dgm:pt>
    <dgm:pt modelId="{371CC677-1099-4E3E-BF36-EE2E412D8AC5}" type="pres">
      <dgm:prSet presAssocID="{69623BB2-5042-4933-88A8-5A640D17DB5D}" presName="FourConn_1-2" presStyleLbl="fgAccFollowNode1" presStyleIdx="0" presStyleCnt="3">
        <dgm:presLayoutVars>
          <dgm:bulletEnabled val="1"/>
        </dgm:presLayoutVars>
      </dgm:prSet>
      <dgm:spPr/>
    </dgm:pt>
    <dgm:pt modelId="{547BB918-870D-4B25-B6DB-DD7D55679FA9}" type="pres">
      <dgm:prSet presAssocID="{69623BB2-5042-4933-88A8-5A640D17DB5D}" presName="FourConn_2-3" presStyleLbl="fgAccFollowNode1" presStyleIdx="1" presStyleCnt="3">
        <dgm:presLayoutVars>
          <dgm:bulletEnabled val="1"/>
        </dgm:presLayoutVars>
      </dgm:prSet>
      <dgm:spPr/>
    </dgm:pt>
    <dgm:pt modelId="{3C4D0C1E-A8B3-4151-8D17-6E392CD48DAC}" type="pres">
      <dgm:prSet presAssocID="{69623BB2-5042-4933-88A8-5A640D17DB5D}" presName="FourConn_3-4" presStyleLbl="fgAccFollowNode1" presStyleIdx="2" presStyleCnt="3">
        <dgm:presLayoutVars>
          <dgm:bulletEnabled val="1"/>
        </dgm:presLayoutVars>
      </dgm:prSet>
      <dgm:spPr/>
    </dgm:pt>
    <dgm:pt modelId="{881D7522-3EAC-4A32-988C-A0193DA2DC1C}" type="pres">
      <dgm:prSet presAssocID="{69623BB2-5042-4933-88A8-5A640D17DB5D}" presName="FourNodes_1_text" presStyleLbl="node1" presStyleIdx="3" presStyleCnt="4">
        <dgm:presLayoutVars>
          <dgm:bulletEnabled val="1"/>
        </dgm:presLayoutVars>
      </dgm:prSet>
      <dgm:spPr/>
    </dgm:pt>
    <dgm:pt modelId="{5BF94967-A613-4B8A-96A0-EF1B03F46534}" type="pres">
      <dgm:prSet presAssocID="{69623BB2-5042-4933-88A8-5A640D17DB5D}" presName="FourNodes_2_text" presStyleLbl="node1" presStyleIdx="3" presStyleCnt="4">
        <dgm:presLayoutVars>
          <dgm:bulletEnabled val="1"/>
        </dgm:presLayoutVars>
      </dgm:prSet>
      <dgm:spPr/>
    </dgm:pt>
    <dgm:pt modelId="{CA50354E-CB42-4B70-84D0-4376B48A2F6B}" type="pres">
      <dgm:prSet presAssocID="{69623BB2-5042-4933-88A8-5A640D17DB5D}" presName="FourNodes_3_text" presStyleLbl="node1" presStyleIdx="3" presStyleCnt="4">
        <dgm:presLayoutVars>
          <dgm:bulletEnabled val="1"/>
        </dgm:presLayoutVars>
      </dgm:prSet>
      <dgm:spPr/>
    </dgm:pt>
    <dgm:pt modelId="{8DFE64CD-E19C-4583-8667-B85D771BE907}" type="pres">
      <dgm:prSet presAssocID="{69623BB2-5042-4933-88A8-5A640D17DB5D}" presName="FourNodes_4_text" presStyleLbl="node1" presStyleIdx="3" presStyleCnt="4">
        <dgm:presLayoutVars>
          <dgm:bulletEnabled val="1"/>
        </dgm:presLayoutVars>
      </dgm:prSet>
      <dgm:spPr/>
    </dgm:pt>
  </dgm:ptLst>
  <dgm:cxnLst>
    <dgm:cxn modelId="{A4748E02-CA09-46A3-AB2A-936EDB893F44}" type="presOf" srcId="{C7C731E3-2898-4336-851E-AEEA6F42D5C3}" destId="{8DFE64CD-E19C-4583-8667-B85D771BE907}" srcOrd="1" destOrd="0" presId="urn:microsoft.com/office/officeart/2005/8/layout/vProcess5"/>
    <dgm:cxn modelId="{3D536D0D-1BF2-4AEB-8485-E3D6D04D6686}" srcId="{69623BB2-5042-4933-88A8-5A640D17DB5D}" destId="{2F6D9A2B-5DFE-46E2-A180-930C2C2F720B}" srcOrd="0" destOrd="0" parTransId="{A606EDB2-B925-4814-89D2-C44F82140CA5}" sibTransId="{E0C96DDF-125E-430B-B797-B40860B06B5D}"/>
    <dgm:cxn modelId="{E4648B1A-8842-4ADD-8658-C5E83E267C72}" type="presOf" srcId="{884D2CF7-F1F8-4583-935E-9919F6ED8039}" destId="{644D8724-66BE-490D-8D88-58A9BC316CE3}" srcOrd="0" destOrd="0" presId="urn:microsoft.com/office/officeart/2005/8/layout/vProcess5"/>
    <dgm:cxn modelId="{89259328-67D5-4D84-AA4F-7F55C5349368}" type="presOf" srcId="{C7C731E3-2898-4336-851E-AEEA6F42D5C3}" destId="{05517F5E-DA05-4B4E-A195-54BBED167B37}" srcOrd="0" destOrd="0" presId="urn:microsoft.com/office/officeart/2005/8/layout/vProcess5"/>
    <dgm:cxn modelId="{46FAA538-F86C-419B-98BC-3FBC7CC83632}" type="presOf" srcId="{F9EC0797-7316-4E6D-9978-75B8E7C25756}" destId="{10B2ABC3-4405-445F-9B73-ED94F1369B9A}" srcOrd="0" destOrd="0" presId="urn:microsoft.com/office/officeart/2005/8/layout/vProcess5"/>
    <dgm:cxn modelId="{82682A91-21DE-45CC-9698-23129E4AC8F6}" type="presOf" srcId="{F9EC0797-7316-4E6D-9978-75B8E7C25756}" destId="{CA50354E-CB42-4B70-84D0-4376B48A2F6B}" srcOrd="1" destOrd="0" presId="urn:microsoft.com/office/officeart/2005/8/layout/vProcess5"/>
    <dgm:cxn modelId="{E56CD397-67BC-4B2A-9548-843D140B0A78}" srcId="{69623BB2-5042-4933-88A8-5A640D17DB5D}" destId="{C7C731E3-2898-4336-851E-AEEA6F42D5C3}" srcOrd="3" destOrd="0" parTransId="{C369270B-F0E8-4E83-B820-F54780E06A5E}" sibTransId="{72CB626A-5AEE-4CAC-A93F-EC55F3B3A48B}"/>
    <dgm:cxn modelId="{175E1B9C-9EE1-4DC3-A4E5-D08B6596BFEA}" srcId="{69623BB2-5042-4933-88A8-5A640D17DB5D}" destId="{884D2CF7-F1F8-4583-935E-9919F6ED8039}" srcOrd="1" destOrd="0" parTransId="{C4D21723-A19C-4FEB-838F-3143E5AAB561}" sibTransId="{3B626108-50A8-44BE-8352-5E452206CBB1}"/>
    <dgm:cxn modelId="{B858AE9F-B9E3-445F-92CC-B1F5B929D758}" type="presOf" srcId="{69623BB2-5042-4933-88A8-5A640D17DB5D}" destId="{FCF0373B-2A76-4508-99AB-0522A808AFC5}" srcOrd="0" destOrd="0" presId="urn:microsoft.com/office/officeart/2005/8/layout/vProcess5"/>
    <dgm:cxn modelId="{0D13BFC3-30D3-4462-98ED-5FD776D45101}" type="presOf" srcId="{3B626108-50A8-44BE-8352-5E452206CBB1}" destId="{547BB918-870D-4B25-B6DB-DD7D55679FA9}" srcOrd="0" destOrd="0" presId="urn:microsoft.com/office/officeart/2005/8/layout/vProcess5"/>
    <dgm:cxn modelId="{EF1A0ECB-315B-4128-A0DE-9BE9B4D4DB16}" type="presOf" srcId="{2F6D9A2B-5DFE-46E2-A180-930C2C2F720B}" destId="{4F3CA02F-8946-4E0A-BA95-71AF2D910263}" srcOrd="0" destOrd="0" presId="urn:microsoft.com/office/officeart/2005/8/layout/vProcess5"/>
    <dgm:cxn modelId="{261DD3D8-2B26-4C9E-89A1-29139B3DC5B6}" type="presOf" srcId="{2F6D9A2B-5DFE-46E2-A180-930C2C2F720B}" destId="{881D7522-3EAC-4A32-988C-A0193DA2DC1C}" srcOrd="1" destOrd="0" presId="urn:microsoft.com/office/officeart/2005/8/layout/vProcess5"/>
    <dgm:cxn modelId="{794660DA-380C-4C7B-A4C8-833AA04CE565}" type="presOf" srcId="{E0C96DDF-125E-430B-B797-B40860B06B5D}" destId="{371CC677-1099-4E3E-BF36-EE2E412D8AC5}" srcOrd="0" destOrd="0" presId="urn:microsoft.com/office/officeart/2005/8/layout/vProcess5"/>
    <dgm:cxn modelId="{576672E9-89D9-4006-92B4-11ABE5E1F878}" srcId="{69623BB2-5042-4933-88A8-5A640D17DB5D}" destId="{F9EC0797-7316-4E6D-9978-75B8E7C25756}" srcOrd="2" destOrd="0" parTransId="{484C75DC-8B1A-4790-9447-1EC024BDE253}" sibTransId="{6FD8C0C1-9E6E-4EBB-8FC2-BD2061286181}"/>
    <dgm:cxn modelId="{36AFFCEB-4205-463C-85A2-6F9CA9A890C0}" type="presOf" srcId="{6FD8C0C1-9E6E-4EBB-8FC2-BD2061286181}" destId="{3C4D0C1E-A8B3-4151-8D17-6E392CD48DAC}" srcOrd="0" destOrd="0" presId="urn:microsoft.com/office/officeart/2005/8/layout/vProcess5"/>
    <dgm:cxn modelId="{AB0793F8-9377-4100-B553-73DBEEE1CD69}" type="presOf" srcId="{884D2CF7-F1F8-4583-935E-9919F6ED8039}" destId="{5BF94967-A613-4B8A-96A0-EF1B03F46534}" srcOrd="1" destOrd="0" presId="urn:microsoft.com/office/officeart/2005/8/layout/vProcess5"/>
    <dgm:cxn modelId="{85C272F3-3E54-4435-986A-48756C85E465}" type="presParOf" srcId="{FCF0373B-2A76-4508-99AB-0522A808AFC5}" destId="{618EAA55-C601-4FA9-AA17-EC7762D6C2F2}" srcOrd="0" destOrd="0" presId="urn:microsoft.com/office/officeart/2005/8/layout/vProcess5"/>
    <dgm:cxn modelId="{ACA78BBD-935A-4FE1-B17F-D9F872D33851}" type="presParOf" srcId="{FCF0373B-2A76-4508-99AB-0522A808AFC5}" destId="{4F3CA02F-8946-4E0A-BA95-71AF2D910263}" srcOrd="1" destOrd="0" presId="urn:microsoft.com/office/officeart/2005/8/layout/vProcess5"/>
    <dgm:cxn modelId="{C0323808-D7BF-4DBC-AC54-736C7B397126}" type="presParOf" srcId="{FCF0373B-2A76-4508-99AB-0522A808AFC5}" destId="{644D8724-66BE-490D-8D88-58A9BC316CE3}" srcOrd="2" destOrd="0" presId="urn:microsoft.com/office/officeart/2005/8/layout/vProcess5"/>
    <dgm:cxn modelId="{241AFBB6-135D-4036-9CF0-6D6C01B41060}" type="presParOf" srcId="{FCF0373B-2A76-4508-99AB-0522A808AFC5}" destId="{10B2ABC3-4405-445F-9B73-ED94F1369B9A}" srcOrd="3" destOrd="0" presId="urn:microsoft.com/office/officeart/2005/8/layout/vProcess5"/>
    <dgm:cxn modelId="{983ACA1E-66BB-4C79-B743-A115B55E137F}" type="presParOf" srcId="{FCF0373B-2A76-4508-99AB-0522A808AFC5}" destId="{05517F5E-DA05-4B4E-A195-54BBED167B37}" srcOrd="4" destOrd="0" presId="urn:microsoft.com/office/officeart/2005/8/layout/vProcess5"/>
    <dgm:cxn modelId="{FB63C807-D91C-4D55-89EE-234AD66656CA}" type="presParOf" srcId="{FCF0373B-2A76-4508-99AB-0522A808AFC5}" destId="{371CC677-1099-4E3E-BF36-EE2E412D8AC5}" srcOrd="5" destOrd="0" presId="urn:microsoft.com/office/officeart/2005/8/layout/vProcess5"/>
    <dgm:cxn modelId="{69A333FD-DC55-4498-AE7F-379D6770AE52}" type="presParOf" srcId="{FCF0373B-2A76-4508-99AB-0522A808AFC5}" destId="{547BB918-870D-4B25-B6DB-DD7D55679FA9}" srcOrd="6" destOrd="0" presId="urn:microsoft.com/office/officeart/2005/8/layout/vProcess5"/>
    <dgm:cxn modelId="{FBA809E8-1AB3-4B70-BF37-DC9ADDBD41A3}" type="presParOf" srcId="{FCF0373B-2A76-4508-99AB-0522A808AFC5}" destId="{3C4D0C1E-A8B3-4151-8D17-6E392CD48DAC}" srcOrd="7" destOrd="0" presId="urn:microsoft.com/office/officeart/2005/8/layout/vProcess5"/>
    <dgm:cxn modelId="{ABA18E51-E05D-4042-B802-8C24321E1347}" type="presParOf" srcId="{FCF0373B-2A76-4508-99AB-0522A808AFC5}" destId="{881D7522-3EAC-4A32-988C-A0193DA2DC1C}" srcOrd="8" destOrd="0" presId="urn:microsoft.com/office/officeart/2005/8/layout/vProcess5"/>
    <dgm:cxn modelId="{837E59E3-82F7-4CF4-A381-8AF6FDBEBC19}" type="presParOf" srcId="{FCF0373B-2A76-4508-99AB-0522A808AFC5}" destId="{5BF94967-A613-4B8A-96A0-EF1B03F46534}" srcOrd="9" destOrd="0" presId="urn:microsoft.com/office/officeart/2005/8/layout/vProcess5"/>
    <dgm:cxn modelId="{375273DA-D569-4130-83AB-8D38D3B5AB40}" type="presParOf" srcId="{FCF0373B-2A76-4508-99AB-0522A808AFC5}" destId="{CA50354E-CB42-4B70-84D0-4376B48A2F6B}" srcOrd="10" destOrd="0" presId="urn:microsoft.com/office/officeart/2005/8/layout/vProcess5"/>
    <dgm:cxn modelId="{F3E07BA9-F901-4A46-BDAC-F213F9B073E5}" type="presParOf" srcId="{FCF0373B-2A76-4508-99AB-0522A808AFC5}" destId="{8DFE64CD-E19C-4583-8667-B85D771BE907}"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A04DB-4C26-41EF-95D9-62244E20F2E2}">
      <dsp:nvSpPr>
        <dsp:cNvPr id="0" name=""/>
        <dsp:cNvSpPr/>
      </dsp:nvSpPr>
      <dsp:spPr>
        <a:xfrm rot="16200000">
          <a:off x="1930313" y="1340594"/>
          <a:ext cx="531054" cy="2629353"/>
        </a:xfrm>
        <a:prstGeom prst="round2Same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sr-Latn-RS" sz="1600" kern="1200">
              <a:latin typeface="Calibri Light" panose="020F0302020204030204"/>
            </a:rPr>
            <a:t>Povezivanje</a:t>
          </a:r>
          <a:endParaRPr lang="sr-Latn-RS" sz="1600" kern="1200"/>
        </a:p>
      </dsp:txBody>
      <dsp:txXfrm rot="5400000">
        <a:off x="907088" y="2415667"/>
        <a:ext cx="2603429" cy="479206"/>
      </dsp:txXfrm>
    </dsp:sp>
    <dsp:sp modelId="{5D6822DA-FA9B-4E3E-BE3A-FE876A1A4516}">
      <dsp:nvSpPr>
        <dsp:cNvPr id="0" name=""/>
        <dsp:cNvSpPr/>
      </dsp:nvSpPr>
      <dsp:spPr>
        <a:xfrm>
          <a:off x="4712" y="0"/>
          <a:ext cx="4382256" cy="1858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rtl="0">
            <a:lnSpc>
              <a:spcPct val="90000"/>
            </a:lnSpc>
            <a:spcBef>
              <a:spcPct val="0"/>
            </a:spcBef>
            <a:spcAft>
              <a:spcPct val="35000"/>
            </a:spcAft>
            <a:buNone/>
          </a:pPr>
          <a:r>
            <a:rPr lang="sr-Latn-RS" sz="1600" kern="1200">
              <a:latin typeface="Calibri Light" panose="020F0302020204030204"/>
            </a:rPr>
            <a:t>Integriše setove i tokove podataka </a:t>
          </a:r>
        </a:p>
        <a:p>
          <a:pPr marL="0" lvl="0" indent="0" algn="ctr" defTabSz="711200" rtl="0">
            <a:lnSpc>
              <a:spcPct val="90000"/>
            </a:lnSpc>
            <a:spcBef>
              <a:spcPct val="0"/>
            </a:spcBef>
            <a:spcAft>
              <a:spcPct val="35000"/>
            </a:spcAft>
            <a:buNone/>
          </a:pPr>
          <a:r>
            <a:rPr lang="sr-Latn-RS" sz="1600" kern="1200">
              <a:latin typeface="Calibri Light" panose="020F0302020204030204"/>
            </a:rPr>
            <a:t>korišćenjem ugrađenih </a:t>
          </a:r>
          <a:r>
            <a:rPr lang="sr-Latn-RS" sz="1600" kern="1200" err="1">
              <a:latin typeface="Calibri Light" panose="020F0302020204030204"/>
            </a:rPr>
            <a:t>Streampipes</a:t>
          </a:r>
          <a:r>
            <a:rPr lang="sr-Latn-RS" sz="1600" kern="1200">
              <a:latin typeface="Calibri Light" panose="020F0302020204030204"/>
            </a:rPr>
            <a:t> biblioteka </a:t>
          </a:r>
        </a:p>
        <a:p>
          <a:pPr marL="0" lvl="0" indent="0" algn="ctr" defTabSz="711200">
            <a:lnSpc>
              <a:spcPct val="90000"/>
            </a:lnSpc>
            <a:spcBef>
              <a:spcPct val="0"/>
            </a:spcBef>
            <a:spcAft>
              <a:spcPct val="35000"/>
            </a:spcAft>
            <a:buNone/>
          </a:pPr>
          <a:r>
            <a:rPr lang="sr-Latn-RS" sz="1600" kern="1200">
              <a:latin typeface="Calibri Light" panose="020F0302020204030204"/>
            </a:rPr>
            <a:t>sa podrškom za generičke protokole </a:t>
          </a:r>
          <a:endParaRPr lang="sr-Latn-RS" sz="1600" kern="1200"/>
        </a:p>
        <a:p>
          <a:pPr marL="0" lvl="0" indent="0" algn="ctr" defTabSz="711200" rtl="0">
            <a:lnSpc>
              <a:spcPct val="90000"/>
            </a:lnSpc>
            <a:spcBef>
              <a:spcPct val="0"/>
            </a:spcBef>
            <a:spcAft>
              <a:spcPct val="35000"/>
            </a:spcAft>
            <a:buNone/>
          </a:pPr>
          <a:r>
            <a:rPr lang="sr-Latn-RS" sz="1600" kern="1200">
              <a:latin typeface="Calibri Light" panose="020F0302020204030204"/>
            </a:rPr>
            <a:t>kao što su HTTP, Kafka, MQTT</a:t>
          </a:r>
          <a:endParaRPr lang="sr-Latn-RS" sz="1600" kern="1200"/>
        </a:p>
      </dsp:txBody>
      <dsp:txXfrm>
        <a:off x="4712" y="0"/>
        <a:ext cx="4382256" cy="1858689"/>
      </dsp:txXfrm>
    </dsp:sp>
    <dsp:sp modelId="{A5AF6D74-64A2-4C28-A269-E4DC8A88E7D7}">
      <dsp:nvSpPr>
        <dsp:cNvPr id="0" name=""/>
        <dsp:cNvSpPr/>
      </dsp:nvSpPr>
      <dsp:spPr>
        <a:xfrm>
          <a:off x="2195840" y="1964900"/>
          <a:ext cx="0" cy="424843"/>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68FB16-6CA7-45D6-869C-4037198FC968}">
      <dsp:nvSpPr>
        <dsp:cNvPr id="0" name=""/>
        <dsp:cNvSpPr/>
      </dsp:nvSpPr>
      <dsp:spPr>
        <a:xfrm>
          <a:off x="2142734" y="1858689"/>
          <a:ext cx="106210" cy="10621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67BF73-954A-4577-A04F-6C894B1EE36E}">
      <dsp:nvSpPr>
        <dsp:cNvPr id="0" name=""/>
        <dsp:cNvSpPr/>
      </dsp:nvSpPr>
      <dsp:spPr>
        <a:xfrm>
          <a:off x="3510517" y="2389743"/>
          <a:ext cx="2629353" cy="531054"/>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sr-Latn-RS" sz="1600" kern="1200">
              <a:latin typeface="Calibri Light" panose="020F0302020204030204"/>
            </a:rPr>
            <a:t>Analiza</a:t>
          </a:r>
          <a:endParaRPr lang="sr-Latn-RS" sz="1600" kern="1200"/>
        </a:p>
      </dsp:txBody>
      <dsp:txXfrm>
        <a:off x="3510517" y="2389743"/>
        <a:ext cx="2629353" cy="531054"/>
      </dsp:txXfrm>
    </dsp:sp>
    <dsp:sp modelId="{C71A8D4B-C783-411C-BCE4-76338562ADC6}">
      <dsp:nvSpPr>
        <dsp:cNvPr id="0" name=""/>
        <dsp:cNvSpPr/>
      </dsp:nvSpPr>
      <dsp:spPr>
        <a:xfrm>
          <a:off x="2634065" y="3451852"/>
          <a:ext cx="4382256" cy="1858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rtl="0">
            <a:lnSpc>
              <a:spcPct val="90000"/>
            </a:lnSpc>
            <a:spcBef>
              <a:spcPct val="0"/>
            </a:spcBef>
            <a:spcAft>
              <a:spcPct val="35000"/>
            </a:spcAft>
            <a:buNone/>
          </a:pPr>
          <a:r>
            <a:rPr lang="sr-Latn-RS" sz="1600" kern="1200">
              <a:latin typeface="Calibri Light" panose="020F0302020204030204"/>
            </a:rPr>
            <a:t>Harmonizuje i analizira podatke korišćenjem postojećih </a:t>
          </a:r>
          <a:r>
            <a:rPr lang="sr-Latn-RS" sz="1600" kern="1200" err="1">
              <a:latin typeface="Calibri Light" panose="020F0302020204030204"/>
            </a:rPr>
            <a:t>real</a:t>
          </a:r>
          <a:r>
            <a:rPr lang="sr-Latn-RS" sz="1600" kern="1200">
              <a:latin typeface="Calibri Light" panose="020F0302020204030204"/>
            </a:rPr>
            <a:t>-time algoritama i daje mogućnost kreiranja novih algoritama</a:t>
          </a:r>
          <a:endParaRPr lang="sr-Latn-RS" sz="1600" kern="1200"/>
        </a:p>
      </dsp:txBody>
      <dsp:txXfrm>
        <a:off x="2634065" y="3451852"/>
        <a:ext cx="4382256" cy="1858689"/>
      </dsp:txXfrm>
    </dsp:sp>
    <dsp:sp modelId="{541EC014-5850-42F9-9D4D-DC0525E903B2}">
      <dsp:nvSpPr>
        <dsp:cNvPr id="0" name=""/>
        <dsp:cNvSpPr/>
      </dsp:nvSpPr>
      <dsp:spPr>
        <a:xfrm>
          <a:off x="4825194" y="2920798"/>
          <a:ext cx="0" cy="424843"/>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E5C2B3C-D0C5-44CB-BD1B-10804563D8D9}">
      <dsp:nvSpPr>
        <dsp:cNvPr id="0" name=""/>
        <dsp:cNvSpPr/>
      </dsp:nvSpPr>
      <dsp:spPr>
        <a:xfrm>
          <a:off x="4772088" y="3345641"/>
          <a:ext cx="106210" cy="10621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B5BD2D-3E38-49B7-9FE5-0E2A01D3073F}">
      <dsp:nvSpPr>
        <dsp:cNvPr id="0" name=""/>
        <dsp:cNvSpPr/>
      </dsp:nvSpPr>
      <dsp:spPr>
        <a:xfrm rot="5400000">
          <a:off x="7189020" y="1340594"/>
          <a:ext cx="531054" cy="2629353"/>
        </a:xfrm>
        <a:prstGeom prst="round2Same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sr-Latn-RS" sz="1600" kern="1200">
              <a:latin typeface="Calibri Light" panose="020F0302020204030204"/>
            </a:rPr>
            <a:t>Eksploatacija</a:t>
          </a:r>
          <a:endParaRPr lang="sr-Latn-RS" sz="1600" kern="1200"/>
        </a:p>
      </dsp:txBody>
      <dsp:txXfrm rot="-5400000">
        <a:off x="6139871" y="2415667"/>
        <a:ext cx="2603429" cy="479206"/>
      </dsp:txXfrm>
    </dsp:sp>
    <dsp:sp modelId="{F5399F05-C7BC-4C3C-A1D4-FD786C8F0B1E}">
      <dsp:nvSpPr>
        <dsp:cNvPr id="0" name=""/>
        <dsp:cNvSpPr/>
      </dsp:nvSpPr>
      <dsp:spPr>
        <a:xfrm>
          <a:off x="5263419" y="0"/>
          <a:ext cx="4382256" cy="1858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rtl="0">
            <a:lnSpc>
              <a:spcPct val="90000"/>
            </a:lnSpc>
            <a:spcBef>
              <a:spcPct val="0"/>
            </a:spcBef>
            <a:spcAft>
              <a:spcPct val="35000"/>
            </a:spcAft>
            <a:buNone/>
          </a:pPr>
          <a:r>
            <a:rPr lang="sr-Latn-RS" sz="1600" kern="1200">
              <a:latin typeface="Calibri Light" panose="020F0302020204030204"/>
            </a:rPr>
            <a:t>Notifikacije, </a:t>
          </a:r>
          <a:r>
            <a:rPr lang="sr-Latn-RS" sz="1600" kern="1200" err="1">
              <a:latin typeface="Calibri Light" panose="020F0302020204030204"/>
            </a:rPr>
            <a:t>dashboard</a:t>
          </a:r>
          <a:r>
            <a:rPr lang="sr-Latn-RS" sz="1600" kern="1200">
              <a:latin typeface="Calibri Light" panose="020F0302020204030204"/>
            </a:rPr>
            <a:t>, slanje </a:t>
          </a:r>
        </a:p>
        <a:p>
          <a:pPr marL="0" lvl="0" indent="0" algn="ctr" defTabSz="711200" rtl="0">
            <a:lnSpc>
              <a:spcPct val="90000"/>
            </a:lnSpc>
            <a:spcBef>
              <a:spcPct val="0"/>
            </a:spcBef>
            <a:spcAft>
              <a:spcPct val="35000"/>
            </a:spcAft>
            <a:buNone/>
          </a:pPr>
          <a:r>
            <a:rPr lang="sr-Latn-RS" sz="1600" kern="1200">
              <a:latin typeface="Calibri Light" panose="020F0302020204030204"/>
            </a:rPr>
            <a:t>podataka third-party sistemima </a:t>
          </a:r>
        </a:p>
        <a:p>
          <a:pPr marL="0" lvl="0" indent="0" algn="ctr" defTabSz="711200">
            <a:lnSpc>
              <a:spcPct val="90000"/>
            </a:lnSpc>
            <a:spcBef>
              <a:spcPct val="0"/>
            </a:spcBef>
            <a:spcAft>
              <a:spcPct val="35000"/>
            </a:spcAft>
            <a:buNone/>
          </a:pPr>
          <a:r>
            <a:rPr lang="sr-Latn-RS" sz="1600" kern="1200">
              <a:latin typeface="Calibri Light" panose="020F0302020204030204"/>
            </a:rPr>
            <a:t>ili eksternim servisima</a:t>
          </a:r>
          <a:endParaRPr lang="sr-Latn-RS" sz="1600" kern="1200"/>
        </a:p>
      </dsp:txBody>
      <dsp:txXfrm>
        <a:off x="5263419" y="0"/>
        <a:ext cx="4382256" cy="1858689"/>
      </dsp:txXfrm>
    </dsp:sp>
    <dsp:sp modelId="{6CC47A95-B0AD-46D5-9D87-ECE4D51F2CE5}">
      <dsp:nvSpPr>
        <dsp:cNvPr id="0" name=""/>
        <dsp:cNvSpPr/>
      </dsp:nvSpPr>
      <dsp:spPr>
        <a:xfrm>
          <a:off x="7454547" y="1964900"/>
          <a:ext cx="0" cy="424843"/>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3DC2A64-CFF3-4D07-9607-424BC61CE500}">
      <dsp:nvSpPr>
        <dsp:cNvPr id="0" name=""/>
        <dsp:cNvSpPr/>
      </dsp:nvSpPr>
      <dsp:spPr>
        <a:xfrm>
          <a:off x="7401442" y="1858689"/>
          <a:ext cx="106210" cy="10621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856390" y="296453"/>
          <a:ext cx="3509749" cy="3509674"/>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Calibri Light" panose="020F0302020204030204"/>
            </a:rPr>
            <a:t>Inteligentno</a:t>
          </a:r>
          <a:endParaRPr lang="en-US" sz="1800" b="1" kern="1200"/>
        </a:p>
      </dsp:txBody>
      <dsp:txXfrm>
        <a:off x="2370381" y="810433"/>
        <a:ext cx="2481767" cy="2481714"/>
      </dsp:txXfrm>
    </dsp:sp>
    <dsp:sp modelId="{8A0FF0D8-0AF7-44A4-833E-7EA23A507B5A}">
      <dsp:nvSpPr>
        <dsp:cNvPr id="0" name=""/>
        <dsp:cNvSpPr/>
      </dsp:nvSpPr>
      <dsp:spPr>
        <a:xfrm>
          <a:off x="3858978" y="136549"/>
          <a:ext cx="390334" cy="390328"/>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2934707" y="3545362"/>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5591986" y="1720823"/>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4239521" y="3846308"/>
          <a:ext cx="390334" cy="390328"/>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3014993" y="691291"/>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2124011" y="2309596"/>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260483" y="326590"/>
          <a:ext cx="2037079" cy="2036428"/>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Calibri Light" panose="020F0302020204030204"/>
            </a:rPr>
            <a:t>Lako za korišćenje</a:t>
          </a:r>
          <a:endParaRPr lang="en-US" sz="1200" b="1" kern="1200"/>
        </a:p>
      </dsp:txBody>
      <dsp:txXfrm>
        <a:off x="558806" y="624818"/>
        <a:ext cx="1440433" cy="1439972"/>
      </dsp:txXfrm>
    </dsp:sp>
    <dsp:sp modelId="{2470B0FE-F3CE-48F3-AE82-73016C487D68}">
      <dsp:nvSpPr>
        <dsp:cNvPr id="0" name=""/>
        <dsp:cNvSpPr/>
      </dsp:nvSpPr>
      <dsp:spPr>
        <a:xfrm>
          <a:off x="3464074" y="703591"/>
          <a:ext cx="390334" cy="390328"/>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893608" y="2774545"/>
          <a:ext cx="705605" cy="705624"/>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5644486" y="-136549"/>
          <a:ext cx="2217693" cy="22169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Light" panose="020F0302020204030204"/>
            </a:rPr>
            <a:t>Moćno</a:t>
          </a:r>
          <a:endParaRPr lang="en-US" sz="1200" b="1" kern="1200"/>
        </a:p>
      </dsp:txBody>
      <dsp:txXfrm>
        <a:off x="5969260" y="188121"/>
        <a:ext cx="1568145" cy="1567645"/>
      </dsp:txXfrm>
    </dsp:sp>
    <dsp:sp modelId="{0DF8FB3E-B0B0-40D8-B039-0C7B496BBA97}">
      <dsp:nvSpPr>
        <dsp:cNvPr id="0" name=""/>
        <dsp:cNvSpPr/>
      </dsp:nvSpPr>
      <dsp:spPr>
        <a:xfrm>
          <a:off x="5089381" y="1243573"/>
          <a:ext cx="390334" cy="390328"/>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625334" y="3614243"/>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443839" y="3211615"/>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72882" y="970839"/>
          <a:ext cx="984198" cy="9841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279564" y="1177521"/>
          <a:ext cx="570835" cy="57083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267980" y="970839"/>
          <a:ext cx="2319896" cy="98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Calibri Light" panose="020F0302020204030204"/>
            </a:rPr>
            <a:t>Adapter</a:t>
          </a:r>
          <a:endParaRPr lang="en-US" sz="2400" kern="1200"/>
        </a:p>
      </dsp:txBody>
      <dsp:txXfrm>
        <a:off x="1267980" y="970839"/>
        <a:ext cx="2319896" cy="984198"/>
      </dsp:txXfrm>
    </dsp:sp>
    <dsp:sp modelId="{75512A68-FA50-4392-A441-C6EC352FE606}">
      <dsp:nvSpPr>
        <dsp:cNvPr id="0" name=""/>
        <dsp:cNvSpPr/>
      </dsp:nvSpPr>
      <dsp:spPr>
        <a:xfrm>
          <a:off x="3992101" y="970839"/>
          <a:ext cx="984198" cy="9841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4198783" y="1177521"/>
          <a:ext cx="570835" cy="57083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5187199" y="970839"/>
          <a:ext cx="2319896" cy="98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kern="1200">
              <a:latin typeface="Calibri Light" panose="020F0302020204030204"/>
            </a:rPr>
            <a:t>Data Set/Stream</a:t>
          </a:r>
          <a:endParaRPr lang="en-US" sz="2400" kern="1200"/>
        </a:p>
      </dsp:txBody>
      <dsp:txXfrm>
        <a:off x="5187199" y="970839"/>
        <a:ext cx="2319896" cy="984198"/>
      </dsp:txXfrm>
    </dsp:sp>
    <dsp:sp modelId="{2CA4BD4C-87EF-4944-9E57-97154B3B633C}">
      <dsp:nvSpPr>
        <dsp:cNvPr id="0" name=""/>
        <dsp:cNvSpPr/>
      </dsp:nvSpPr>
      <dsp:spPr>
        <a:xfrm>
          <a:off x="72882" y="2755896"/>
          <a:ext cx="984198" cy="9841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279564" y="2962578"/>
          <a:ext cx="570835" cy="57083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1267980" y="2755896"/>
          <a:ext cx="2319896" cy="98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kern="1200">
              <a:latin typeface="Calibri Light" panose="020F0302020204030204"/>
            </a:rPr>
            <a:t>Data Processor</a:t>
          </a:r>
          <a:endParaRPr lang="en-US" sz="2400" kern="1200"/>
        </a:p>
      </dsp:txBody>
      <dsp:txXfrm>
        <a:off x="1267980" y="2755896"/>
        <a:ext cx="2319896" cy="984198"/>
      </dsp:txXfrm>
    </dsp:sp>
    <dsp:sp modelId="{7089FE6B-57E5-4306-8097-E758E000C828}">
      <dsp:nvSpPr>
        <dsp:cNvPr id="0" name=""/>
        <dsp:cNvSpPr/>
      </dsp:nvSpPr>
      <dsp:spPr>
        <a:xfrm>
          <a:off x="3992101" y="2755896"/>
          <a:ext cx="984198" cy="9841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4198783" y="2962578"/>
          <a:ext cx="570835" cy="57083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5187199" y="2755896"/>
          <a:ext cx="2319896" cy="98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kern="1200">
              <a:latin typeface="Calibri Light" panose="020F0302020204030204"/>
            </a:rPr>
            <a:t>Data Sink</a:t>
          </a:r>
          <a:endParaRPr lang="en-US" sz="2400" kern="1200"/>
        </a:p>
      </dsp:txBody>
      <dsp:txXfrm>
        <a:off x="5187199" y="2755896"/>
        <a:ext cx="2319896" cy="984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CA02F-8946-4E0A-BA95-71AF2D910263}">
      <dsp:nvSpPr>
        <dsp:cNvPr id="0" name=""/>
        <dsp:cNvSpPr/>
      </dsp:nvSpPr>
      <dsp:spPr>
        <a:xfrm>
          <a:off x="0" y="0"/>
          <a:ext cx="3202348" cy="800345"/>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sr-Latn-RS" sz="2500" kern="1200">
              <a:latin typeface="Calibri Light" panose="020F0302020204030204"/>
            </a:rPr>
            <a:t>Adapter</a:t>
          </a:r>
        </a:p>
      </dsp:txBody>
      <dsp:txXfrm>
        <a:off x="23441" y="23441"/>
        <a:ext cx="2271084" cy="753463"/>
      </dsp:txXfrm>
    </dsp:sp>
    <dsp:sp modelId="{644D8724-66BE-490D-8D88-58A9BC316CE3}">
      <dsp:nvSpPr>
        <dsp:cNvPr id="0" name=""/>
        <dsp:cNvSpPr/>
      </dsp:nvSpPr>
      <dsp:spPr>
        <a:xfrm>
          <a:off x="268196" y="945863"/>
          <a:ext cx="3202348" cy="800345"/>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sr-Latn-RS" sz="2500" kern="1200">
              <a:latin typeface="Calibri Light" panose="020F0302020204030204"/>
            </a:rPr>
            <a:t>Data Set/Stream</a:t>
          </a:r>
          <a:endParaRPr lang="sr-Latn-RS" sz="2500" kern="1200"/>
        </a:p>
      </dsp:txBody>
      <dsp:txXfrm>
        <a:off x="291637" y="969304"/>
        <a:ext cx="2367045" cy="753463"/>
      </dsp:txXfrm>
    </dsp:sp>
    <dsp:sp modelId="{10B2ABC3-4405-445F-9B73-ED94F1369B9A}">
      <dsp:nvSpPr>
        <dsp:cNvPr id="0" name=""/>
        <dsp:cNvSpPr/>
      </dsp:nvSpPr>
      <dsp:spPr>
        <a:xfrm>
          <a:off x="532390" y="1891726"/>
          <a:ext cx="3202348" cy="800345"/>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sr-Latn-RS" sz="2500" kern="1200">
              <a:latin typeface="Calibri Light" panose="020F0302020204030204"/>
            </a:rPr>
            <a:t>Data Processor</a:t>
          </a:r>
          <a:endParaRPr lang="sr-Latn-RS" sz="2500" kern="1200"/>
        </a:p>
      </dsp:txBody>
      <dsp:txXfrm>
        <a:off x="555831" y="1915167"/>
        <a:ext cx="2371048" cy="753463"/>
      </dsp:txXfrm>
    </dsp:sp>
    <dsp:sp modelId="{05517F5E-DA05-4B4E-A195-54BBED167B37}">
      <dsp:nvSpPr>
        <dsp:cNvPr id="0" name=""/>
        <dsp:cNvSpPr/>
      </dsp:nvSpPr>
      <dsp:spPr>
        <a:xfrm>
          <a:off x="800587" y="2837589"/>
          <a:ext cx="3202348" cy="800345"/>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sr-Latn-RS" sz="2500" kern="1200">
              <a:latin typeface="Calibri Light" panose="020F0302020204030204"/>
            </a:rPr>
            <a:t>Data </a:t>
          </a:r>
          <a:r>
            <a:rPr lang="sr-Latn-RS" sz="2500" kern="1200" err="1">
              <a:latin typeface="Calibri Light" panose="020F0302020204030204"/>
            </a:rPr>
            <a:t>Sink</a:t>
          </a:r>
        </a:p>
      </dsp:txBody>
      <dsp:txXfrm>
        <a:off x="824028" y="2861030"/>
        <a:ext cx="2367045" cy="753463"/>
      </dsp:txXfrm>
    </dsp:sp>
    <dsp:sp modelId="{371CC677-1099-4E3E-BF36-EE2E412D8AC5}">
      <dsp:nvSpPr>
        <dsp:cNvPr id="0" name=""/>
        <dsp:cNvSpPr/>
      </dsp:nvSpPr>
      <dsp:spPr>
        <a:xfrm>
          <a:off x="2682124" y="612992"/>
          <a:ext cx="520224" cy="520224"/>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en-US" sz="1000" kern="1200"/>
        </a:p>
        <a:p>
          <a:pPr marL="0" lvl="0" indent="0" algn="ctr" defTabSz="444500">
            <a:lnSpc>
              <a:spcPct val="90000"/>
            </a:lnSpc>
            <a:spcBef>
              <a:spcPct val="0"/>
            </a:spcBef>
            <a:spcAft>
              <a:spcPct val="35000"/>
            </a:spcAft>
            <a:buNone/>
          </a:pPr>
          <a:endParaRPr lang="sr-Latn-RS" sz="1000" kern="1200"/>
        </a:p>
      </dsp:txBody>
      <dsp:txXfrm>
        <a:off x="2799174" y="612992"/>
        <a:ext cx="286124" cy="391469"/>
      </dsp:txXfrm>
    </dsp:sp>
    <dsp:sp modelId="{547BB918-870D-4B25-B6DB-DD7D55679FA9}">
      <dsp:nvSpPr>
        <dsp:cNvPr id="0" name=""/>
        <dsp:cNvSpPr/>
      </dsp:nvSpPr>
      <dsp:spPr>
        <a:xfrm>
          <a:off x="2950320" y="1558855"/>
          <a:ext cx="520224" cy="520224"/>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en-US" sz="1000" kern="1200"/>
        </a:p>
        <a:p>
          <a:pPr marL="0" lvl="0" indent="0" algn="ctr" defTabSz="444500">
            <a:lnSpc>
              <a:spcPct val="90000"/>
            </a:lnSpc>
            <a:spcBef>
              <a:spcPct val="0"/>
            </a:spcBef>
            <a:spcAft>
              <a:spcPct val="35000"/>
            </a:spcAft>
            <a:buNone/>
          </a:pPr>
          <a:endParaRPr lang="sr-Latn-RS" sz="1000" kern="1200"/>
        </a:p>
      </dsp:txBody>
      <dsp:txXfrm>
        <a:off x="3067370" y="1558855"/>
        <a:ext cx="286124" cy="391469"/>
      </dsp:txXfrm>
    </dsp:sp>
    <dsp:sp modelId="{3C4D0C1E-A8B3-4151-8D17-6E392CD48DAC}">
      <dsp:nvSpPr>
        <dsp:cNvPr id="0" name=""/>
        <dsp:cNvSpPr/>
      </dsp:nvSpPr>
      <dsp:spPr>
        <a:xfrm>
          <a:off x="3214514" y="2504718"/>
          <a:ext cx="520224" cy="520224"/>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en-US" sz="1000" kern="1200"/>
        </a:p>
        <a:p>
          <a:pPr marL="0" lvl="0" indent="0" algn="ctr" defTabSz="444500">
            <a:lnSpc>
              <a:spcPct val="90000"/>
            </a:lnSpc>
            <a:spcBef>
              <a:spcPct val="0"/>
            </a:spcBef>
            <a:spcAft>
              <a:spcPct val="35000"/>
            </a:spcAft>
            <a:buNone/>
          </a:pPr>
          <a:endParaRPr lang="sr-Latn-RS" sz="1000" kern="1200"/>
        </a:p>
      </dsp:txBody>
      <dsp:txXfrm>
        <a:off x="3331564" y="2504718"/>
        <a:ext cx="286124" cy="391469"/>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1/17/2023</a:t>
            </a:fld>
            <a:endParaRPr lang="en-US"/>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a:p>
        </p:txBody>
      </p:sp>
    </p:spTree>
    <p:extLst>
      <p:ext uri="{BB962C8B-B14F-4D97-AF65-F5344CB8AC3E}">
        <p14:creationId xmlns:p14="http://schemas.microsoft.com/office/powerpoint/2010/main" val="353645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13</a:t>
            </a:fld>
            <a:endParaRPr lang="en-US"/>
          </a:p>
        </p:txBody>
      </p:sp>
    </p:spTree>
    <p:extLst>
      <p:ext uri="{BB962C8B-B14F-4D97-AF65-F5344CB8AC3E}">
        <p14:creationId xmlns:p14="http://schemas.microsoft.com/office/powerpoint/2010/main" val="199715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77</a:t>
            </a:fld>
            <a:endParaRPr lang="en-US"/>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1/17/2023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DE6118-2437-4B30-8E3C-4D2BE6020583}"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1/17/2023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jpeg"/><Relationship Id="rId7" Type="http://schemas.openxmlformats.org/officeDocument/2006/relationships/diagramLayout" Target="../diagrams/layout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6.jpeg"/><Relationship Id="rId10" Type="http://schemas.microsoft.com/office/2007/relationships/diagramDrawing" Target="../diagrams/drawing3.xml"/><Relationship Id="rId4" Type="http://schemas.openxmlformats.org/officeDocument/2006/relationships/image" Target="../media/image10.jpeg"/><Relationship Id="rId9" Type="http://schemas.openxmlformats.org/officeDocument/2006/relationships/diagramColors" Target="../diagrams/colors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5.pn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8.png"/><Relationship Id="rId10" Type="http://schemas.microsoft.com/office/2007/relationships/diagramDrawing" Target="../diagrams/drawing1.xml"/><Relationship Id="rId4" Type="http://schemas.openxmlformats.org/officeDocument/2006/relationships/image" Target="../media/image7.png"/><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2713219" y="2554817"/>
            <a:ext cx="8446906" cy="2433955"/>
          </a:xfrm>
        </p:spPr>
        <p:txBody>
          <a:bodyPr>
            <a:normAutofit/>
          </a:bodyPr>
          <a:lstStyle/>
          <a:p>
            <a:r>
              <a:rPr lang="en-US" b="1"/>
              <a:t>Apache </a:t>
            </a:r>
            <a:r>
              <a:rPr lang="en-US" b="1" err="1"/>
              <a:t>streampipes</a:t>
            </a:r>
            <a:r>
              <a:rPr lang="en-US" b="1"/>
              <a:t> </a:t>
            </a:r>
            <a:r>
              <a:rPr lang="en-US" b="1" err="1"/>
              <a:t>mikroservisna</a:t>
            </a:r>
            <a:r>
              <a:rPr lang="en-US" b="1"/>
              <a:t> </a:t>
            </a:r>
            <a:r>
              <a:rPr lang="en-US" b="1" err="1"/>
              <a:t>arhitektura</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a:bodyPr>
          <a:lstStyle/>
          <a:p>
            <a:r>
              <a:rPr lang="en-US">
                <a:solidFill>
                  <a:schemeClr val="accent1">
                    <a:lumMod val="40000"/>
                    <a:lumOff val="60000"/>
                  </a:schemeClr>
                </a:solidFill>
              </a:rPr>
              <a:t>Stefan </a:t>
            </a:r>
            <a:r>
              <a:rPr lang="en-US" err="1">
                <a:solidFill>
                  <a:schemeClr val="accent1">
                    <a:lumMod val="40000"/>
                    <a:lumOff val="60000"/>
                  </a:schemeClr>
                </a:solidFill>
              </a:rPr>
              <a:t>marinković</a:t>
            </a:r>
            <a:endParaRPr lang="en-US">
              <a:solidFill>
                <a:schemeClr val="accent1">
                  <a:lumMod val="40000"/>
                  <a:lumOff val="60000"/>
                </a:schemeClr>
              </a:solidFill>
              <a:cs typeface="Calibri"/>
            </a:endParaRPr>
          </a:p>
          <a:p>
            <a:r>
              <a:rPr lang="en-US">
                <a:solidFill>
                  <a:schemeClr val="accent1">
                    <a:lumMod val="40000"/>
                    <a:lumOff val="60000"/>
                  </a:schemeClr>
                </a:solidFill>
                <a:cs typeface="Calibri"/>
              </a:rPr>
              <a:t>Ana </a:t>
            </a:r>
            <a:r>
              <a:rPr lang="en-US" err="1">
                <a:solidFill>
                  <a:schemeClr val="accent1">
                    <a:lumMod val="40000"/>
                    <a:lumOff val="60000"/>
                  </a:schemeClr>
                </a:solidFill>
                <a:cs typeface="Calibri"/>
              </a:rPr>
              <a:t>milenković</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B9E69C8A-1651-490F-BF19-4505DAB079CA}"/>
              </a:ext>
            </a:extLst>
          </p:cNvPr>
          <p:cNvSpPr>
            <a:spLocks noGrp="1"/>
          </p:cNvSpPr>
          <p:nvPr>
            <p:ph type="title"/>
          </p:nvPr>
        </p:nvSpPr>
        <p:spPr>
          <a:xfrm>
            <a:off x="7865806" y="112372"/>
            <a:ext cx="3706762" cy="1608124"/>
          </a:xfrm>
        </p:spPr>
        <p:txBody>
          <a:bodyPr vert="horz" lIns="91440" tIns="45720" rIns="91440" bIns="45720" rtlCol="0" anchor="ctr">
            <a:normAutofit/>
          </a:bodyPr>
          <a:lstStyle/>
          <a:p>
            <a:r>
              <a:rPr lang="en-US"/>
              <a:t>proširivo</a:t>
            </a:r>
          </a:p>
        </p:txBody>
      </p:sp>
      <p:pic>
        <p:nvPicPr>
          <p:cNvPr id="5" name="Slika 5">
            <a:extLst>
              <a:ext uri="{FF2B5EF4-FFF2-40B4-BE49-F238E27FC236}">
                <a16:creationId xmlns:a16="http://schemas.microsoft.com/office/drawing/2014/main" id="{FE7BEDFB-633C-92F8-370F-7473AA002339}"/>
              </a:ext>
            </a:extLst>
          </p:cNvPr>
          <p:cNvPicPr>
            <a:picLocks noGrp="1" noChangeAspect="1"/>
          </p:cNvPicPr>
          <p:nvPr>
            <p:ph sz="half" idx="2"/>
          </p:nvPr>
        </p:nvPicPr>
        <p:blipFill rotWithShape="1">
          <a:blip r:embed="rId4"/>
          <a:srcRect r="14922" b="-1"/>
          <a:stretch/>
        </p:blipFill>
        <p:spPr>
          <a:xfrm>
            <a:off x="20" y="975"/>
            <a:ext cx="7552924" cy="6858000"/>
          </a:xfrm>
          <a:prstGeom prst="rect">
            <a:avLst/>
          </a:prstGeom>
        </p:spPr>
      </p:pic>
      <p:sp>
        <p:nvSpPr>
          <p:cNvPr id="3" name="Čuvar mesta za sadržaj 2">
            <a:extLst>
              <a:ext uri="{FF2B5EF4-FFF2-40B4-BE49-F238E27FC236}">
                <a16:creationId xmlns:a16="http://schemas.microsoft.com/office/drawing/2014/main" id="{1EE73A64-FA1E-91FE-CCC8-9EEF7A3BA6F4}"/>
              </a:ext>
            </a:extLst>
          </p:cNvPr>
          <p:cNvSpPr>
            <a:spLocks noGrp="1"/>
          </p:cNvSpPr>
          <p:nvPr>
            <p:ph sz="half" idx="1"/>
          </p:nvPr>
        </p:nvSpPr>
        <p:spPr>
          <a:xfrm>
            <a:off x="7738806" y="1628133"/>
            <a:ext cx="4260943" cy="4861231"/>
          </a:xfrm>
        </p:spPr>
        <p:txBody>
          <a:bodyPr vert="horz" lIns="91440" tIns="45720" rIns="91440" bIns="45720" rtlCol="0" anchor="ctr">
            <a:noAutofit/>
          </a:bodyPr>
          <a:lstStyle/>
          <a:p>
            <a:r>
              <a:rPr lang="en-US" sz="2000" dirty="0" err="1"/>
              <a:t>Mogućnosti</a:t>
            </a:r>
            <a:r>
              <a:rPr lang="en-US" sz="2000" dirty="0"/>
              <a:t> Streampipes-a </a:t>
            </a:r>
            <a:r>
              <a:rPr lang="en-US" sz="2000" dirty="0" err="1"/>
              <a:t>su</a:t>
            </a:r>
            <a:r>
              <a:rPr lang="en-US" sz="2000" dirty="0"/>
              <a:t> </a:t>
            </a:r>
            <a:r>
              <a:rPr lang="en-US" sz="2000" dirty="0" err="1"/>
              <a:t>lako</a:t>
            </a:r>
            <a:r>
              <a:rPr lang="en-US" sz="2000" dirty="0"/>
              <a:t> </a:t>
            </a:r>
            <a:r>
              <a:rPr lang="en-US" sz="2000" dirty="0" err="1"/>
              <a:t>proširive</a:t>
            </a:r>
            <a:r>
              <a:rPr lang="en-US" sz="2000" dirty="0"/>
              <a:t> </a:t>
            </a:r>
            <a:r>
              <a:rPr lang="en-US" sz="2000" dirty="0" err="1"/>
              <a:t>korišćenjem</a:t>
            </a:r>
            <a:r>
              <a:rPr lang="en-US" sz="2000" dirty="0"/>
              <a:t> </a:t>
            </a:r>
            <a:r>
              <a:rPr lang="en-US" sz="2000" dirty="0" err="1"/>
              <a:t>ugrađenog</a:t>
            </a:r>
            <a:r>
              <a:rPr lang="en-US" sz="2000" dirty="0"/>
              <a:t> SDK-a</a:t>
            </a:r>
            <a:endParaRPr lang="en-US" sz="2000" dirty="0">
              <a:cs typeface="Calibri"/>
            </a:endParaRPr>
          </a:p>
          <a:p>
            <a:r>
              <a:rPr lang="en-US" sz="2000" err="1"/>
              <a:t>Elementi</a:t>
            </a:r>
            <a:r>
              <a:rPr lang="en-US" sz="2000" dirty="0"/>
              <a:t> pipeline-a </a:t>
            </a:r>
            <a:r>
              <a:rPr lang="en-US" sz="2000" err="1"/>
              <a:t>su</a:t>
            </a:r>
            <a:r>
              <a:rPr lang="en-US" sz="2000" dirty="0"/>
              <a:t> </a:t>
            </a:r>
            <a:r>
              <a:rPr lang="en-US" sz="2000" err="1"/>
              <a:t>enkapsulirani</a:t>
            </a:r>
            <a:r>
              <a:rPr lang="en-US" sz="2000" dirty="0"/>
              <a:t> </a:t>
            </a:r>
            <a:r>
              <a:rPr lang="en-US" sz="2000" err="1"/>
              <a:t>kao</a:t>
            </a:r>
            <a:r>
              <a:rPr lang="en-US" sz="2000" dirty="0"/>
              <a:t> </a:t>
            </a:r>
            <a:r>
              <a:rPr lang="en-US" sz="2000" err="1"/>
              <a:t>samostalni</a:t>
            </a:r>
            <a:r>
              <a:rPr lang="en-US" sz="2000" dirty="0"/>
              <a:t> </a:t>
            </a:r>
            <a:r>
              <a:rPr lang="en-US" sz="2000" err="1"/>
              <a:t>mikroservisi</a:t>
            </a:r>
            <a:endParaRPr lang="en-US" sz="2000" err="1">
              <a:cs typeface="Calibri"/>
            </a:endParaRPr>
          </a:p>
          <a:p>
            <a:r>
              <a:rPr lang="en-US" sz="2000" dirty="0"/>
              <a:t>Lako </a:t>
            </a:r>
            <a:r>
              <a:rPr lang="en-US" sz="2000" err="1"/>
              <a:t>dodavanje</a:t>
            </a:r>
            <a:r>
              <a:rPr lang="en-US" sz="2000" dirty="0"/>
              <a:t> </a:t>
            </a:r>
            <a:r>
              <a:rPr lang="en-US" sz="2000" err="1"/>
              <a:t>novih</a:t>
            </a:r>
            <a:r>
              <a:rPr lang="en-US" sz="2000" dirty="0"/>
              <a:t> </a:t>
            </a:r>
            <a:r>
              <a:rPr lang="en-US" sz="2000" err="1"/>
              <a:t>elemenata</a:t>
            </a:r>
            <a:r>
              <a:rPr lang="en-US" sz="2000" dirty="0"/>
              <a:t> </a:t>
            </a:r>
            <a:r>
              <a:rPr lang="en-US" sz="2000" err="1"/>
              <a:t>kroz</a:t>
            </a:r>
            <a:r>
              <a:rPr lang="en-US" sz="2000" dirty="0"/>
              <a:t> Pipeline Element Marketplace</a:t>
            </a:r>
            <a:endParaRPr lang="en-US" sz="2000" dirty="0">
              <a:cs typeface="Calibri"/>
            </a:endParaRPr>
          </a:p>
          <a:p>
            <a:r>
              <a:rPr lang="en-US" sz="2000" err="1"/>
              <a:t>Ukoliko</a:t>
            </a:r>
            <a:r>
              <a:rPr lang="en-US" sz="2000" dirty="0"/>
              <a:t> </a:t>
            </a:r>
            <a:r>
              <a:rPr lang="en-US" sz="2000" err="1"/>
              <a:t>su</a:t>
            </a:r>
            <a:r>
              <a:rPr lang="en-US" sz="2000" dirty="0"/>
              <a:t> </a:t>
            </a:r>
            <a:r>
              <a:rPr lang="en-US" sz="2000" err="1"/>
              <a:t>potrebni</a:t>
            </a:r>
            <a:r>
              <a:rPr lang="en-US" sz="2000" dirty="0"/>
              <a:t> </a:t>
            </a:r>
            <a:r>
              <a:rPr lang="en-US" sz="2000" err="1"/>
              <a:t>skroz</a:t>
            </a:r>
            <a:r>
              <a:rPr lang="en-US" sz="2000" dirty="0"/>
              <a:t> </a:t>
            </a:r>
            <a:r>
              <a:rPr lang="en-US" sz="2000" err="1"/>
              <a:t>novi</a:t>
            </a:r>
            <a:r>
              <a:rPr lang="en-US" sz="2000" dirty="0"/>
              <a:t> </a:t>
            </a:r>
            <a:r>
              <a:rPr lang="en-US" sz="2000" err="1"/>
              <a:t>elementi</a:t>
            </a:r>
            <a:r>
              <a:rPr lang="en-US" sz="2000" dirty="0"/>
              <a:t>, </a:t>
            </a:r>
            <a:r>
              <a:rPr lang="en-US" sz="2000" err="1"/>
              <a:t>mogu</a:t>
            </a:r>
            <a:r>
              <a:rPr lang="en-US" sz="2000" dirty="0"/>
              <a:t> se </a:t>
            </a:r>
            <a:r>
              <a:rPr lang="en-US" sz="2000" err="1"/>
              <a:t>kreirati</a:t>
            </a:r>
            <a:r>
              <a:rPr lang="en-US" sz="2000" dirty="0"/>
              <a:t> </a:t>
            </a:r>
            <a:r>
              <a:rPr lang="en-US" sz="2000" err="1"/>
              <a:t>uz</a:t>
            </a:r>
            <a:r>
              <a:rPr lang="en-US" sz="2000" dirty="0"/>
              <a:t> </a:t>
            </a:r>
            <a:r>
              <a:rPr lang="en-US" sz="2000" err="1"/>
              <a:t>pomoć</a:t>
            </a:r>
            <a:r>
              <a:rPr lang="en-US" sz="2000" dirty="0"/>
              <a:t> </a:t>
            </a:r>
            <a:r>
              <a:rPr lang="en-US" sz="2000" err="1"/>
              <a:t>dostupnog</a:t>
            </a:r>
            <a:r>
              <a:rPr lang="en-US" sz="2000" dirty="0"/>
              <a:t> SDK-a </a:t>
            </a:r>
            <a:r>
              <a:rPr lang="en-US" sz="2000" err="1"/>
              <a:t>i</a:t>
            </a:r>
            <a:r>
              <a:rPr lang="en-US" sz="2000" dirty="0"/>
              <a:t> Maven-a</a:t>
            </a:r>
            <a:endParaRPr lang="en-US" sz="2000" dirty="0">
              <a:cs typeface="Calibri"/>
            </a:endParaRPr>
          </a:p>
          <a:p>
            <a:endParaRPr lang="en-US"/>
          </a:p>
        </p:txBody>
      </p:sp>
    </p:spTree>
    <p:extLst>
      <p:ext uri="{BB962C8B-B14F-4D97-AF65-F5344CB8AC3E}">
        <p14:creationId xmlns:p14="http://schemas.microsoft.com/office/powerpoint/2010/main" val="453984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FCA3F9D-CD50-41AD-ED8A-825D132ABB41}"/>
              </a:ext>
            </a:extLst>
          </p:cNvPr>
          <p:cNvSpPr>
            <a:spLocks noGrp="1"/>
          </p:cNvSpPr>
          <p:nvPr>
            <p:ph type="title"/>
          </p:nvPr>
        </p:nvSpPr>
        <p:spPr>
          <a:xfrm>
            <a:off x="825909" y="808055"/>
            <a:ext cx="3979205" cy="1453363"/>
          </a:xfrm>
        </p:spPr>
        <p:txBody>
          <a:bodyPr>
            <a:normAutofit/>
          </a:bodyPr>
          <a:lstStyle/>
          <a:p>
            <a:r>
              <a:rPr lang="sr-Latn-RS">
                <a:cs typeface="Calibri Light"/>
              </a:rPr>
              <a:t>Ostale odlike</a:t>
            </a:r>
            <a:endParaRPr lang="sr-Latn-RS"/>
          </a:p>
        </p:txBody>
      </p:sp>
      <p:sp>
        <p:nvSpPr>
          <p:cNvPr id="3" name="Čuvar mesta za sadržaj 2">
            <a:extLst>
              <a:ext uri="{FF2B5EF4-FFF2-40B4-BE49-F238E27FC236}">
                <a16:creationId xmlns:a16="http://schemas.microsoft.com/office/drawing/2014/main" id="{5E8E251E-3EA4-52AC-BB62-4D1CC579D82C}"/>
              </a:ext>
            </a:extLst>
          </p:cNvPr>
          <p:cNvSpPr>
            <a:spLocks noGrp="1"/>
          </p:cNvSpPr>
          <p:nvPr>
            <p:ph idx="1"/>
          </p:nvPr>
        </p:nvSpPr>
        <p:spPr>
          <a:xfrm>
            <a:off x="398087" y="2215238"/>
            <a:ext cx="4395481" cy="3707207"/>
          </a:xfrm>
        </p:spPr>
        <p:txBody>
          <a:bodyPr vert="horz" lIns="91440" tIns="45720" rIns="91440" bIns="45720" rtlCol="0">
            <a:normAutofit/>
          </a:bodyPr>
          <a:lstStyle/>
          <a:p>
            <a:r>
              <a:rPr lang="sr-Latn-RS" sz="2000" dirty="0">
                <a:cs typeface="Calibri"/>
              </a:rPr>
              <a:t>Rukovođenje korisnicima i njihovim dozvolama</a:t>
            </a:r>
          </a:p>
          <a:p>
            <a:pPr>
              <a:buClr>
                <a:srgbClr val="FFFFFF"/>
              </a:buClr>
            </a:pPr>
            <a:r>
              <a:rPr lang="sr-Latn-RS" sz="2000" dirty="0">
                <a:cs typeface="Calibri"/>
              </a:rPr>
              <a:t>Kreiranje korisnika, grupa</a:t>
            </a:r>
          </a:p>
          <a:p>
            <a:pPr>
              <a:buClr>
                <a:srgbClr val="FFFFFF"/>
              </a:buClr>
            </a:pPr>
            <a:r>
              <a:rPr lang="sr-Latn-RS" sz="2000" dirty="0">
                <a:cs typeface="Calibri"/>
              </a:rPr>
              <a:t>Manipulacija </a:t>
            </a:r>
            <a:r>
              <a:rPr lang="sr-Latn-RS" sz="2000" dirty="0" err="1">
                <a:cs typeface="Calibri"/>
              </a:rPr>
              <a:t>vidljivošču</a:t>
            </a:r>
            <a:r>
              <a:rPr lang="sr-Latn-RS" sz="2000" dirty="0">
                <a:cs typeface="Calibri"/>
              </a:rPr>
              <a:t> resursa (adaptera, </a:t>
            </a:r>
            <a:r>
              <a:rPr lang="sr-Latn-RS" sz="2000" dirty="0" err="1">
                <a:cs typeface="Calibri"/>
              </a:rPr>
              <a:t>pipeline</a:t>
            </a:r>
            <a:r>
              <a:rPr lang="sr-Latn-RS" sz="2000" dirty="0">
                <a:cs typeface="Calibri"/>
              </a:rPr>
              <a:t>-a)</a:t>
            </a:r>
          </a:p>
          <a:p>
            <a:pPr>
              <a:buClr>
                <a:srgbClr val="FFFFFF"/>
              </a:buClr>
            </a:pPr>
            <a:r>
              <a:rPr lang="sr-Latn-RS" sz="2000" dirty="0">
                <a:cs typeface="Calibri"/>
              </a:rPr>
              <a:t>Ugrađeni </a:t>
            </a:r>
            <a:r>
              <a:rPr lang="sr-Latn-RS" sz="2000" dirty="0" err="1">
                <a:cs typeface="Calibri"/>
              </a:rPr>
              <a:t>konfigurabilni</a:t>
            </a:r>
            <a:r>
              <a:rPr lang="sr-Latn-RS" sz="2000" dirty="0">
                <a:cs typeface="Calibri"/>
              </a:rPr>
              <a:t> sistem za mejlove</a:t>
            </a:r>
          </a:p>
          <a:p>
            <a:pPr>
              <a:buClr>
                <a:srgbClr val="FFFFFF"/>
              </a:buClr>
            </a:pPr>
            <a:r>
              <a:rPr lang="sr-Latn-RS" sz="2000" dirty="0">
                <a:cs typeface="Calibri"/>
              </a:rPr>
              <a:t>Praćenje "zdravlja" </a:t>
            </a:r>
            <a:r>
              <a:rPr lang="sr-Latn-RS" sz="2000" dirty="0" err="1">
                <a:cs typeface="Calibri"/>
              </a:rPr>
              <a:t>pipeline</a:t>
            </a:r>
            <a:r>
              <a:rPr lang="sr-Latn-RS" sz="2000" dirty="0">
                <a:cs typeface="Calibri"/>
              </a:rPr>
              <a:t>-a i </a:t>
            </a:r>
            <a:r>
              <a:rPr lang="sr-Latn-RS" sz="2000" dirty="0" err="1">
                <a:cs typeface="Calibri"/>
              </a:rPr>
              <a:t>restartovanje</a:t>
            </a:r>
            <a:r>
              <a:rPr lang="sr-Latn-RS" sz="2000" dirty="0">
                <a:cs typeface="Calibri"/>
              </a:rPr>
              <a:t> u slučaju problema</a:t>
            </a:r>
          </a:p>
        </p:txBody>
      </p:sp>
      <p:pic>
        <p:nvPicPr>
          <p:cNvPr id="4" name="Slika 4">
            <a:extLst>
              <a:ext uri="{FF2B5EF4-FFF2-40B4-BE49-F238E27FC236}">
                <a16:creationId xmlns:a16="http://schemas.microsoft.com/office/drawing/2014/main" id="{D8DDD2BE-25F0-DA3D-143D-70C7963A4C52}"/>
              </a:ext>
            </a:extLst>
          </p:cNvPr>
          <p:cNvPicPr>
            <a:picLocks noChangeAspect="1"/>
          </p:cNvPicPr>
          <p:nvPr/>
        </p:nvPicPr>
        <p:blipFill>
          <a:blip r:embed="rId3"/>
          <a:stretch>
            <a:fillRect/>
          </a:stretch>
        </p:blipFill>
        <p:spPr>
          <a:xfrm>
            <a:off x="5127359" y="1716691"/>
            <a:ext cx="6620248" cy="421176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29524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D270A0B-49E6-6521-0535-1EED4B1F3411}"/>
              </a:ext>
            </a:extLst>
          </p:cNvPr>
          <p:cNvSpPr>
            <a:spLocks noGrp="1"/>
          </p:cNvSpPr>
          <p:nvPr>
            <p:ph type="ctrTitle"/>
          </p:nvPr>
        </p:nvSpPr>
        <p:spPr>
          <a:xfrm>
            <a:off x="3437744" y="1964267"/>
            <a:ext cx="7722381" cy="2421464"/>
          </a:xfrm>
        </p:spPr>
        <p:txBody>
          <a:bodyPr/>
          <a:lstStyle/>
          <a:p>
            <a:r>
              <a:rPr lang="sr-Latn-RS">
                <a:cs typeface="Calibri Light"/>
              </a:rPr>
              <a:t>Arhitektura </a:t>
            </a:r>
            <a:r>
              <a:rPr lang="sr-Latn-RS" err="1">
                <a:cs typeface="Calibri Light"/>
              </a:rPr>
              <a:t>streampipe</a:t>
            </a:r>
            <a:r>
              <a:rPr lang="sr-Latn-RS">
                <a:cs typeface="Calibri Light"/>
              </a:rPr>
              <a:t>-a</a:t>
            </a:r>
            <a:endParaRPr lang="sr-Latn-RS"/>
          </a:p>
        </p:txBody>
      </p:sp>
    </p:spTree>
    <p:extLst>
      <p:ext uri="{BB962C8B-B14F-4D97-AF65-F5344CB8AC3E}">
        <p14:creationId xmlns:p14="http://schemas.microsoft.com/office/powerpoint/2010/main" val="2668216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err="1"/>
              <a:t>Gradivni</a:t>
            </a:r>
            <a:r>
              <a:rPr lang="en-US"/>
              <a:t> </a:t>
            </a:r>
            <a:r>
              <a:rPr lang="en-US" err="1"/>
              <a:t>elementi</a:t>
            </a:r>
            <a:endParaRPr lang="sr-Latn-RS" err="1"/>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1958460382"/>
              </p:ext>
            </p:extLst>
          </p:nvPr>
        </p:nvGraphicFramePr>
        <p:xfrm>
          <a:off x="685801" y="1854756"/>
          <a:ext cx="7579979" cy="47109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2730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4FF5EE1C-AA51-3D33-F9B2-9B6D56E5DD42}"/>
              </a:ext>
            </a:extLst>
          </p:cNvPr>
          <p:cNvSpPr>
            <a:spLocks noGrp="1"/>
          </p:cNvSpPr>
          <p:nvPr>
            <p:ph type="title"/>
          </p:nvPr>
        </p:nvSpPr>
        <p:spPr>
          <a:xfrm>
            <a:off x="775942" y="508252"/>
            <a:ext cx="4541335" cy="1453363"/>
          </a:xfrm>
        </p:spPr>
        <p:txBody>
          <a:bodyPr vert="horz" lIns="91440" tIns="45720" rIns="91440" bIns="45720" rtlCol="0" anchor="ctr">
            <a:normAutofit/>
          </a:bodyPr>
          <a:lstStyle/>
          <a:p>
            <a:r>
              <a:rPr lang="en-US"/>
              <a:t>Kako </a:t>
            </a:r>
            <a:r>
              <a:rPr lang="en-US" err="1"/>
              <a:t>su</a:t>
            </a:r>
            <a:r>
              <a:rPr lang="en-US"/>
              <a:t> </a:t>
            </a:r>
            <a:r>
              <a:rPr lang="en-US" err="1"/>
              <a:t>povezani</a:t>
            </a:r>
            <a:endParaRPr lang="en-US" err="1">
              <a:cs typeface="Calibri Light"/>
            </a:endParaRPr>
          </a:p>
        </p:txBody>
      </p:sp>
      <p:pic>
        <p:nvPicPr>
          <p:cNvPr id="5" name="Slika 5">
            <a:extLst>
              <a:ext uri="{FF2B5EF4-FFF2-40B4-BE49-F238E27FC236}">
                <a16:creationId xmlns:a16="http://schemas.microsoft.com/office/drawing/2014/main" id="{59C78D75-0C8A-5008-B38D-4B6233AD6044}"/>
              </a:ext>
            </a:extLst>
          </p:cNvPr>
          <p:cNvPicPr>
            <a:picLocks noGrp="1" noChangeAspect="1"/>
          </p:cNvPicPr>
          <p:nvPr>
            <p:ph sz="half" idx="1"/>
          </p:nvPr>
        </p:nvPicPr>
        <p:blipFill>
          <a:blip r:embed="rId4"/>
          <a:stretch>
            <a:fillRect/>
          </a:stretch>
        </p:blipFill>
        <p:spPr>
          <a:xfrm>
            <a:off x="5289752" y="1664848"/>
            <a:ext cx="6095593" cy="336607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graphicFrame>
        <p:nvGraphicFramePr>
          <p:cNvPr id="27" name="Dijagram 27">
            <a:extLst>
              <a:ext uri="{FF2B5EF4-FFF2-40B4-BE49-F238E27FC236}">
                <a16:creationId xmlns:a16="http://schemas.microsoft.com/office/drawing/2014/main" id="{3A3BC4DA-33A6-3120-4733-C899630FC3DD}"/>
              </a:ext>
            </a:extLst>
          </p:cNvPr>
          <p:cNvGraphicFramePr>
            <a:graphicFrameLocks noGrp="1"/>
          </p:cNvGraphicFramePr>
          <p:nvPr>
            <p:ph sz="half" idx="2"/>
            <p:extLst>
              <p:ext uri="{D42A27DB-BD31-4B8C-83A1-F6EECF244321}">
                <p14:modId xmlns:p14="http://schemas.microsoft.com/office/powerpoint/2010/main" val="1283918398"/>
              </p:ext>
            </p:extLst>
          </p:nvPr>
        </p:nvGraphicFramePr>
        <p:xfrm>
          <a:off x="802178" y="2261420"/>
          <a:ext cx="4002936" cy="3637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25" name="Okvir za tekst 424">
            <a:extLst>
              <a:ext uri="{FF2B5EF4-FFF2-40B4-BE49-F238E27FC236}">
                <a16:creationId xmlns:a16="http://schemas.microsoft.com/office/drawing/2014/main" id="{829E3392-5701-C933-B930-50518F2966C1}"/>
              </a:ext>
            </a:extLst>
          </p:cNvPr>
          <p:cNvSpPr txBox="1"/>
          <p:nvPr/>
        </p:nvSpPr>
        <p:spPr>
          <a:xfrm>
            <a:off x="5821179" y="5471409"/>
            <a:ext cx="6114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a:cs typeface="Calibri"/>
              </a:rPr>
              <a:t>Data Set/</a:t>
            </a:r>
            <a:r>
              <a:rPr lang="sr-Latn-RS" err="1">
                <a:cs typeface="Calibri"/>
              </a:rPr>
              <a:t>Stream</a:t>
            </a:r>
            <a:r>
              <a:rPr lang="sr-Latn-RS">
                <a:cs typeface="Calibri"/>
              </a:rPr>
              <a:t>, </a:t>
            </a:r>
            <a:r>
              <a:rPr lang="sr-Latn-RS" err="1">
                <a:cs typeface="Calibri"/>
              </a:rPr>
              <a:t>Processor</a:t>
            </a:r>
            <a:r>
              <a:rPr lang="sr-Latn-RS">
                <a:cs typeface="Calibri"/>
              </a:rPr>
              <a:t> i </a:t>
            </a:r>
            <a:r>
              <a:rPr lang="sr-Latn-RS" err="1">
                <a:cs typeface="Calibri"/>
              </a:rPr>
              <a:t>Sink</a:t>
            </a:r>
            <a:r>
              <a:rPr lang="sr-Latn-RS">
                <a:cs typeface="Calibri"/>
              </a:rPr>
              <a:t> formiraju </a:t>
            </a:r>
            <a:r>
              <a:rPr lang="sr-Latn-RS" err="1">
                <a:cs typeface="Calibri"/>
              </a:rPr>
              <a:t>Pipeline</a:t>
            </a:r>
            <a:endParaRPr lang="sr-Latn-RS" err="1"/>
          </a:p>
        </p:txBody>
      </p:sp>
    </p:spTree>
    <p:extLst>
      <p:ext uri="{BB962C8B-B14F-4D97-AF65-F5344CB8AC3E}">
        <p14:creationId xmlns:p14="http://schemas.microsoft.com/office/powerpoint/2010/main" val="2360305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246546B5-7D6E-4F85-899D-26786624FB8E}"/>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a:t>ADapter</a:t>
            </a:r>
          </a:p>
        </p:txBody>
      </p:sp>
      <p:sp>
        <p:nvSpPr>
          <p:cNvPr id="3" name="Čuvar mesta za sadržaj 2">
            <a:extLst>
              <a:ext uri="{FF2B5EF4-FFF2-40B4-BE49-F238E27FC236}">
                <a16:creationId xmlns:a16="http://schemas.microsoft.com/office/drawing/2014/main" id="{E0CD5AC6-8EE0-DFFB-5116-B680D5AE9305}"/>
              </a:ext>
            </a:extLst>
          </p:cNvPr>
          <p:cNvSpPr>
            <a:spLocks noGrp="1"/>
          </p:cNvSpPr>
          <p:nvPr>
            <p:ph sz="half" idx="1"/>
          </p:nvPr>
        </p:nvSpPr>
        <p:spPr>
          <a:xfrm>
            <a:off x="582814" y="2261420"/>
            <a:ext cx="4464755" cy="3822662"/>
          </a:xfrm>
        </p:spPr>
        <p:txBody>
          <a:bodyPr vert="horz" lIns="91440" tIns="45720" rIns="91440" bIns="45720" rtlCol="0" anchor="ctr">
            <a:noAutofit/>
          </a:bodyPr>
          <a:lstStyle/>
          <a:p>
            <a:r>
              <a:rPr lang="en-US" sz="2000" dirty="0" err="1"/>
              <a:t>Povezuje</a:t>
            </a:r>
            <a:r>
              <a:rPr lang="en-US" sz="2000" dirty="0"/>
              <a:t> se </a:t>
            </a:r>
            <a:r>
              <a:rPr lang="en-US" sz="2000" dirty="0" err="1"/>
              <a:t>na</a:t>
            </a:r>
            <a:r>
              <a:rPr lang="en-US" sz="2000" dirty="0"/>
              <a:t> </a:t>
            </a:r>
            <a:r>
              <a:rPr lang="en-US" sz="2000" dirty="0" err="1"/>
              <a:t>bilo</a:t>
            </a:r>
            <a:r>
              <a:rPr lang="en-US" sz="2000" dirty="0"/>
              <a:t> koji </a:t>
            </a:r>
            <a:r>
              <a:rPr lang="en-US" sz="2000" dirty="0" err="1"/>
              <a:t>eksterni</a:t>
            </a:r>
            <a:r>
              <a:rPr lang="en-US" sz="2000" dirty="0"/>
              <a:t> </a:t>
            </a:r>
            <a:r>
              <a:rPr lang="en-US" sz="2000" dirty="0" err="1"/>
              <a:t>izvor</a:t>
            </a:r>
            <a:r>
              <a:rPr lang="en-US" sz="2000" dirty="0"/>
              <a:t> </a:t>
            </a:r>
            <a:r>
              <a:rPr lang="en-US" sz="2000" dirty="0" err="1"/>
              <a:t>podataka</a:t>
            </a:r>
            <a:r>
              <a:rPr lang="en-US" sz="2000" dirty="0"/>
              <a:t> </a:t>
            </a:r>
            <a:r>
              <a:rPr lang="en-US" sz="2000" dirty="0" err="1"/>
              <a:t>i</a:t>
            </a:r>
            <a:r>
              <a:rPr lang="en-US" sz="2000" dirty="0"/>
              <a:t> </a:t>
            </a:r>
            <a:r>
              <a:rPr lang="en-US" sz="2000" dirty="0" err="1"/>
              <a:t>prosleđuje</a:t>
            </a:r>
            <a:r>
              <a:rPr lang="en-US" sz="2000" dirty="0"/>
              <a:t> </a:t>
            </a:r>
            <a:r>
              <a:rPr lang="en-US" sz="2000" dirty="0" err="1"/>
              <a:t>primljene</a:t>
            </a:r>
            <a:r>
              <a:rPr lang="en-US" sz="2000" dirty="0"/>
              <a:t> event-e </a:t>
            </a:r>
            <a:r>
              <a:rPr lang="en-US" sz="2000" dirty="0" err="1"/>
              <a:t>internom</a:t>
            </a:r>
            <a:r>
              <a:rPr lang="en-US" sz="2000" dirty="0"/>
              <a:t> </a:t>
            </a:r>
            <a:r>
              <a:rPr lang="en-US" sz="2000" dirty="0" err="1"/>
              <a:t>Streampipes</a:t>
            </a:r>
            <a:r>
              <a:rPr lang="en-US" sz="2000" dirty="0"/>
              <a:t> </a:t>
            </a:r>
            <a:r>
              <a:rPr lang="en-US" sz="2000" dirty="0" err="1"/>
              <a:t>sistemu</a:t>
            </a:r>
            <a:endParaRPr lang="en-US" sz="2000" dirty="0" err="1">
              <a:cs typeface="Calibri"/>
            </a:endParaRPr>
          </a:p>
          <a:p>
            <a:r>
              <a:rPr lang="en-US" sz="2000" err="1"/>
              <a:t>Izlaz</a:t>
            </a:r>
            <a:r>
              <a:rPr lang="en-US" sz="2000" dirty="0"/>
              <a:t> </a:t>
            </a:r>
            <a:r>
              <a:rPr lang="en-US" sz="2000" err="1"/>
              <a:t>iz</a:t>
            </a:r>
            <a:r>
              <a:rPr lang="en-US" sz="2000" dirty="0"/>
              <a:t> </a:t>
            </a:r>
            <a:r>
              <a:rPr lang="en-US" sz="2000" err="1"/>
              <a:t>adaptera</a:t>
            </a:r>
            <a:r>
              <a:rPr lang="en-US" sz="2000" dirty="0"/>
              <a:t> </a:t>
            </a:r>
            <a:r>
              <a:rPr lang="en-US" sz="2000" err="1"/>
              <a:t>dostupan</a:t>
            </a:r>
            <a:r>
              <a:rPr lang="en-US" sz="2000" dirty="0"/>
              <a:t> je </a:t>
            </a:r>
            <a:r>
              <a:rPr lang="en-US" sz="2000" err="1"/>
              <a:t>vidu</a:t>
            </a:r>
            <a:r>
              <a:rPr lang="en-US" sz="2000" dirty="0"/>
              <a:t> </a:t>
            </a:r>
            <a:r>
              <a:rPr lang="en-US" sz="2000" err="1"/>
              <a:t>dva</a:t>
            </a:r>
            <a:r>
              <a:rPr lang="en-US" sz="2000" dirty="0"/>
              <a:t> </a:t>
            </a:r>
            <a:r>
              <a:rPr lang="en-US" sz="2000" err="1"/>
              <a:t>primarna</a:t>
            </a:r>
            <a:r>
              <a:rPr lang="en-US" sz="2000" dirty="0"/>
              <a:t> </a:t>
            </a:r>
            <a:r>
              <a:rPr lang="en-US" sz="2000" err="1"/>
              <a:t>bloka</a:t>
            </a:r>
            <a:r>
              <a:rPr lang="en-US" sz="2000" dirty="0"/>
              <a:t>, Data Set </a:t>
            </a:r>
            <a:r>
              <a:rPr lang="en-US" sz="2000" err="1"/>
              <a:t>i</a:t>
            </a:r>
            <a:r>
              <a:rPr lang="en-US" sz="2000" dirty="0"/>
              <a:t> Data Stream</a:t>
            </a:r>
            <a:endParaRPr lang="en-US" sz="2000" dirty="0">
              <a:cs typeface="Calibri"/>
            </a:endParaRPr>
          </a:p>
          <a:p>
            <a:r>
              <a:rPr lang="en-US" sz="2000" err="1"/>
              <a:t>Adapteri</a:t>
            </a:r>
            <a:r>
              <a:rPr lang="en-US" sz="2000" dirty="0"/>
              <a:t> </a:t>
            </a:r>
            <a:r>
              <a:rPr lang="en-US" sz="2000" err="1"/>
              <a:t>mogu</a:t>
            </a:r>
            <a:r>
              <a:rPr lang="en-US" sz="2000" dirty="0"/>
              <a:t> </a:t>
            </a:r>
            <a:r>
              <a:rPr lang="en-US" sz="2000" err="1"/>
              <a:t>biti</a:t>
            </a:r>
            <a:r>
              <a:rPr lang="en-US" sz="2000" dirty="0"/>
              <a:t> </a:t>
            </a:r>
            <a:r>
              <a:rPr lang="en-US" sz="2000" err="1"/>
              <a:t>kreirani</a:t>
            </a:r>
            <a:r>
              <a:rPr lang="en-US" sz="2000" dirty="0"/>
              <a:t> </a:t>
            </a:r>
            <a:r>
              <a:rPr lang="en-US" sz="2000" err="1"/>
              <a:t>putem</a:t>
            </a:r>
            <a:r>
              <a:rPr lang="en-US" sz="2000" dirty="0"/>
              <a:t> </a:t>
            </a:r>
            <a:r>
              <a:rPr lang="en-US" sz="2000" err="1"/>
              <a:t>Streampipes</a:t>
            </a:r>
            <a:r>
              <a:rPr lang="en-US" sz="2000" dirty="0"/>
              <a:t> Connect, </a:t>
            </a:r>
            <a:r>
              <a:rPr lang="en-US" sz="2000" err="1"/>
              <a:t>modul</a:t>
            </a:r>
            <a:r>
              <a:rPr lang="en-US" sz="2000" dirty="0"/>
              <a:t> za </a:t>
            </a:r>
            <a:r>
              <a:rPr lang="en-US" sz="2000" err="1"/>
              <a:t>povezivanje</a:t>
            </a:r>
            <a:r>
              <a:rPr lang="en-US" sz="2000" dirty="0"/>
              <a:t> </a:t>
            </a:r>
            <a:r>
              <a:rPr lang="en-US" sz="2000" err="1"/>
              <a:t>izvora</a:t>
            </a:r>
            <a:r>
              <a:rPr lang="en-US" sz="2000" dirty="0"/>
              <a:t> </a:t>
            </a:r>
            <a:r>
              <a:rPr lang="en-US" sz="2000" err="1"/>
              <a:t>podataka</a:t>
            </a:r>
            <a:r>
              <a:rPr lang="en-US" sz="2000" dirty="0"/>
              <a:t>, </a:t>
            </a:r>
            <a:r>
              <a:rPr lang="en-US" sz="2000" err="1"/>
              <a:t>ili</a:t>
            </a:r>
            <a:r>
              <a:rPr lang="en-US" sz="2000" dirty="0"/>
              <a:t> </a:t>
            </a:r>
            <a:r>
              <a:rPr lang="en-US" sz="2000" err="1"/>
              <a:t>može</a:t>
            </a:r>
            <a:r>
              <a:rPr lang="en-US" sz="2000" dirty="0"/>
              <a:t> </a:t>
            </a:r>
            <a:r>
              <a:rPr lang="en-US" sz="2000" err="1"/>
              <a:t>biti</a:t>
            </a:r>
            <a:r>
              <a:rPr lang="en-US" sz="2000" dirty="0"/>
              <a:t> </a:t>
            </a:r>
            <a:r>
              <a:rPr lang="en-US" sz="2000" err="1"/>
              <a:t>definisan</a:t>
            </a:r>
            <a:r>
              <a:rPr lang="en-US" sz="2000" dirty="0"/>
              <a:t> </a:t>
            </a:r>
            <a:r>
              <a:rPr lang="en-US" sz="2000" err="1"/>
              <a:t>korišćenjem</a:t>
            </a:r>
            <a:r>
              <a:rPr lang="en-US" sz="2000" dirty="0"/>
              <a:t> SDK-a</a:t>
            </a:r>
            <a:endParaRPr lang="en-US" sz="2000" dirty="0">
              <a:cs typeface="Calibri"/>
            </a:endParaRPr>
          </a:p>
        </p:txBody>
      </p:sp>
      <p:pic>
        <p:nvPicPr>
          <p:cNvPr id="5" name="Slika 5">
            <a:extLst>
              <a:ext uri="{FF2B5EF4-FFF2-40B4-BE49-F238E27FC236}">
                <a16:creationId xmlns:a16="http://schemas.microsoft.com/office/drawing/2014/main" id="{C614D232-F0CA-A62D-EEA9-8785CDE511DF}"/>
              </a:ext>
            </a:extLst>
          </p:cNvPr>
          <p:cNvPicPr>
            <a:picLocks noGrp="1" noChangeAspect="1"/>
          </p:cNvPicPr>
          <p:nvPr>
            <p:ph sz="half" idx="2"/>
          </p:nvPr>
        </p:nvPicPr>
        <p:blipFill>
          <a:blip r:embed="rId4"/>
          <a:stretch>
            <a:fillRect/>
          </a:stretch>
        </p:blipFill>
        <p:spPr>
          <a:xfrm>
            <a:off x="5693843" y="2156506"/>
            <a:ext cx="6095593" cy="33525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25667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B338320-7726-43E8-5222-D83A6A1D8CA5}"/>
              </a:ext>
            </a:extLst>
          </p:cNvPr>
          <p:cNvSpPr>
            <a:spLocks noGrp="1"/>
          </p:cNvSpPr>
          <p:nvPr>
            <p:ph type="title"/>
          </p:nvPr>
        </p:nvSpPr>
        <p:spPr>
          <a:xfrm>
            <a:off x="410981" y="597108"/>
            <a:ext cx="4759950" cy="1456267"/>
          </a:xfrm>
        </p:spPr>
        <p:txBody>
          <a:bodyPr/>
          <a:lstStyle/>
          <a:p>
            <a:r>
              <a:rPr lang="sr-Latn-RS">
                <a:cs typeface="Calibri Light"/>
              </a:rPr>
              <a:t>Postojeći adapteri</a:t>
            </a:r>
            <a:endParaRPr lang="sr-Latn-RS"/>
          </a:p>
        </p:txBody>
      </p:sp>
      <p:sp>
        <p:nvSpPr>
          <p:cNvPr id="3" name="Čuvar mesta za sadržaj 2">
            <a:extLst>
              <a:ext uri="{FF2B5EF4-FFF2-40B4-BE49-F238E27FC236}">
                <a16:creationId xmlns:a16="http://schemas.microsoft.com/office/drawing/2014/main" id="{3CB9396B-7883-986D-F165-9199C691FF60}"/>
              </a:ext>
            </a:extLst>
          </p:cNvPr>
          <p:cNvSpPr>
            <a:spLocks noGrp="1"/>
          </p:cNvSpPr>
          <p:nvPr>
            <p:ph idx="1"/>
          </p:nvPr>
        </p:nvSpPr>
        <p:spPr>
          <a:xfrm>
            <a:off x="198621" y="2117083"/>
            <a:ext cx="8207688" cy="4136313"/>
          </a:xfrm>
        </p:spPr>
        <p:txBody>
          <a:bodyPr vert="horz" lIns="91440" tIns="45720" rIns="91440" bIns="45720" rtlCol="0" anchor="t">
            <a:normAutofit/>
          </a:bodyPr>
          <a:lstStyle/>
          <a:p>
            <a:r>
              <a:rPr lang="sr-Latn-RS" err="1">
                <a:cs typeface="Calibri"/>
              </a:rPr>
              <a:t>Apache</a:t>
            </a:r>
            <a:r>
              <a:rPr lang="sr-Latn-RS">
                <a:cs typeface="Calibri"/>
              </a:rPr>
              <a:t> Kafka – preuzima poruke sa </a:t>
            </a:r>
            <a:r>
              <a:rPr lang="sr-Latn-RS" err="1">
                <a:cs typeface="Calibri"/>
              </a:rPr>
              <a:t>Apache</a:t>
            </a:r>
            <a:r>
              <a:rPr lang="sr-Latn-RS">
                <a:cs typeface="Calibri"/>
              </a:rPr>
              <a:t> Kafka Broker-a</a:t>
            </a:r>
          </a:p>
          <a:p>
            <a:pPr>
              <a:buClr>
                <a:srgbClr val="FFFFFF"/>
              </a:buClr>
            </a:pPr>
            <a:r>
              <a:rPr lang="sr-Latn-RS">
                <a:cs typeface="Calibri"/>
              </a:rPr>
              <a:t>File </a:t>
            </a:r>
            <a:r>
              <a:rPr lang="sr-Latn-RS" err="1">
                <a:cs typeface="Calibri"/>
              </a:rPr>
              <a:t>Stream</a:t>
            </a:r>
            <a:r>
              <a:rPr lang="sr-Latn-RS">
                <a:cs typeface="Calibri"/>
              </a:rPr>
              <a:t> – kontinualno preuzima podatke iz fajla</a:t>
            </a:r>
          </a:p>
          <a:p>
            <a:pPr>
              <a:buClr>
                <a:srgbClr val="FFFFFF"/>
              </a:buClr>
            </a:pPr>
            <a:r>
              <a:rPr lang="sr-Latn-RS">
                <a:cs typeface="Calibri"/>
              </a:rPr>
              <a:t>HTTP Server – kontinualno pribavlja </a:t>
            </a:r>
            <a:r>
              <a:rPr lang="sr-Latn-RS" err="1">
                <a:cs typeface="Calibri"/>
              </a:rPr>
              <a:t>event</a:t>
            </a:r>
            <a:r>
              <a:rPr lang="sr-Latn-RS">
                <a:cs typeface="Calibri"/>
              </a:rPr>
              <a:t>-e sa HTTP REST </a:t>
            </a:r>
            <a:r>
              <a:rPr lang="sr-Latn-RS" err="1">
                <a:cs typeface="Calibri"/>
              </a:rPr>
              <a:t>endpoint</a:t>
            </a:r>
            <a:r>
              <a:rPr lang="sr-Latn-RS">
                <a:cs typeface="Calibri"/>
              </a:rPr>
              <a:t>-a</a:t>
            </a:r>
          </a:p>
          <a:p>
            <a:pPr>
              <a:buClr>
                <a:srgbClr val="FFFFFF"/>
              </a:buClr>
            </a:pPr>
            <a:r>
              <a:rPr lang="sr-Latn-RS">
                <a:cs typeface="Calibri"/>
              </a:rPr>
              <a:t>ISS </a:t>
            </a:r>
            <a:r>
              <a:rPr lang="sr-Latn-RS" err="1">
                <a:cs typeface="Calibri"/>
              </a:rPr>
              <a:t>Location</a:t>
            </a:r>
            <a:r>
              <a:rPr lang="sr-Latn-RS">
                <a:cs typeface="Calibri"/>
              </a:rPr>
              <a:t> – prikazuje trenutnu poziciju Internacionalne Svemirske Stanice (ISS)</a:t>
            </a:r>
          </a:p>
          <a:p>
            <a:pPr>
              <a:buClr>
                <a:srgbClr val="FFFFFF"/>
              </a:buClr>
            </a:pPr>
            <a:r>
              <a:rPr lang="sr-Latn-RS" err="1">
                <a:cs typeface="Calibri"/>
              </a:rPr>
              <a:t>Image</a:t>
            </a:r>
            <a:r>
              <a:rPr lang="sr-Latn-RS">
                <a:cs typeface="Calibri"/>
              </a:rPr>
              <a:t> </a:t>
            </a:r>
            <a:r>
              <a:rPr lang="sr-Latn-RS" err="1">
                <a:cs typeface="Calibri"/>
              </a:rPr>
              <a:t>Upload</a:t>
            </a:r>
            <a:r>
              <a:rPr lang="sr-Latn-RS">
                <a:cs typeface="Calibri"/>
              </a:rPr>
              <a:t> – postavi zip fajl sa slikama i kreiraj jedan </a:t>
            </a:r>
            <a:r>
              <a:rPr lang="sr-Latn-RS" err="1">
                <a:cs typeface="Calibri"/>
              </a:rPr>
              <a:t>event</a:t>
            </a:r>
            <a:r>
              <a:rPr lang="sr-Latn-RS">
                <a:cs typeface="Calibri"/>
              </a:rPr>
              <a:t> za svaku sliku</a:t>
            </a:r>
          </a:p>
          <a:p>
            <a:pPr>
              <a:buClr>
                <a:srgbClr val="FFFFFF"/>
              </a:buClr>
            </a:pPr>
            <a:r>
              <a:rPr lang="sr-Latn-RS" err="1">
                <a:cs typeface="Calibri"/>
              </a:rPr>
              <a:t>InfluxDB</a:t>
            </a:r>
            <a:r>
              <a:rPr lang="sr-Latn-RS">
                <a:cs typeface="Calibri"/>
              </a:rPr>
              <a:t> – kreira Data Set/</a:t>
            </a:r>
            <a:r>
              <a:rPr lang="sr-Latn-RS" err="1">
                <a:cs typeface="Calibri"/>
              </a:rPr>
              <a:t>Stream</a:t>
            </a:r>
            <a:r>
              <a:rPr lang="sr-Latn-RS">
                <a:cs typeface="Calibri"/>
              </a:rPr>
              <a:t> za </a:t>
            </a:r>
            <a:r>
              <a:rPr lang="sr-Latn-RS" err="1">
                <a:cs typeface="Calibri"/>
              </a:rPr>
              <a:t>InfluxDB</a:t>
            </a:r>
          </a:p>
          <a:p>
            <a:pPr>
              <a:buClr>
                <a:srgbClr val="FFFFFF"/>
              </a:buClr>
            </a:pPr>
            <a:r>
              <a:rPr lang="sr-Latn-RS">
                <a:cs typeface="Calibri"/>
              </a:rPr>
              <a:t>MQTT – preuzima poruke sa broker-a korišćenjem MQTT protokola</a:t>
            </a:r>
          </a:p>
          <a:p>
            <a:pPr>
              <a:buClr>
                <a:srgbClr val="FFFFFF"/>
              </a:buClr>
            </a:pPr>
            <a:r>
              <a:rPr lang="sr-Latn-RS" err="1">
                <a:cs typeface="Calibri"/>
              </a:rPr>
              <a:t>MySQL</a:t>
            </a:r>
            <a:r>
              <a:rPr lang="sr-Latn-RS">
                <a:cs typeface="Calibri"/>
              </a:rPr>
              <a:t> Adapter – kreira Data Set/</a:t>
            </a:r>
            <a:r>
              <a:rPr lang="sr-Latn-RS" err="1">
                <a:cs typeface="Calibri"/>
              </a:rPr>
              <a:t>Stream</a:t>
            </a:r>
            <a:r>
              <a:rPr lang="sr-Latn-RS">
                <a:cs typeface="Calibri"/>
              </a:rPr>
              <a:t> iz SQL tabele</a:t>
            </a:r>
          </a:p>
          <a:p>
            <a:pPr>
              <a:buClr>
                <a:srgbClr val="FFFFFF"/>
              </a:buClr>
            </a:pPr>
            <a:r>
              <a:rPr lang="sr-Latn-RS" err="1">
                <a:cs typeface="Calibri"/>
              </a:rPr>
              <a:t>Machine</a:t>
            </a:r>
            <a:r>
              <a:rPr lang="sr-Latn-RS">
                <a:cs typeface="Calibri"/>
              </a:rPr>
              <a:t> Data Simulator – simulira podatke sa senzora mašine (pritisak, protok)</a:t>
            </a:r>
          </a:p>
          <a:p>
            <a:pPr>
              <a:buClr>
                <a:srgbClr val="FFFFFF"/>
              </a:buClr>
            </a:pPr>
            <a:r>
              <a:rPr lang="sr-Latn-RS">
                <a:cs typeface="Calibri"/>
              </a:rPr>
              <a:t>ROS </a:t>
            </a:r>
            <a:r>
              <a:rPr lang="sr-Latn-RS" err="1">
                <a:cs typeface="Calibri"/>
              </a:rPr>
              <a:t>Bridge</a:t>
            </a:r>
            <a:r>
              <a:rPr lang="sr-Latn-RS">
                <a:cs typeface="Calibri"/>
              </a:rPr>
              <a:t> – povezuje robote koje pokreće ROS</a:t>
            </a:r>
          </a:p>
        </p:txBody>
      </p:sp>
      <p:pic>
        <p:nvPicPr>
          <p:cNvPr id="4" name="Slika 4" descr="Slika na kojoj se nalazi tekst&#10;&#10;Opis je automatski generisan">
            <a:extLst>
              <a:ext uri="{FF2B5EF4-FFF2-40B4-BE49-F238E27FC236}">
                <a16:creationId xmlns:a16="http://schemas.microsoft.com/office/drawing/2014/main" id="{58E72907-9865-9926-CD75-DC4841332732}"/>
              </a:ext>
            </a:extLst>
          </p:cNvPr>
          <p:cNvPicPr>
            <a:picLocks noChangeAspect="1"/>
          </p:cNvPicPr>
          <p:nvPr/>
        </p:nvPicPr>
        <p:blipFill>
          <a:blip r:embed="rId2"/>
          <a:stretch>
            <a:fillRect/>
          </a:stretch>
        </p:blipFill>
        <p:spPr>
          <a:xfrm>
            <a:off x="8682632" y="1091272"/>
            <a:ext cx="1381906" cy="713282"/>
          </a:xfrm>
          <a:prstGeom prst="rect">
            <a:avLst/>
          </a:prstGeom>
        </p:spPr>
      </p:pic>
      <p:pic>
        <p:nvPicPr>
          <p:cNvPr id="5" name="Slika 5">
            <a:extLst>
              <a:ext uri="{FF2B5EF4-FFF2-40B4-BE49-F238E27FC236}">
                <a16:creationId xmlns:a16="http://schemas.microsoft.com/office/drawing/2014/main" id="{BB7C5ECA-2F11-0A28-AF55-FF5EDBA6830F}"/>
              </a:ext>
            </a:extLst>
          </p:cNvPr>
          <p:cNvPicPr>
            <a:picLocks noChangeAspect="1"/>
          </p:cNvPicPr>
          <p:nvPr/>
        </p:nvPicPr>
        <p:blipFill>
          <a:blip r:embed="rId3"/>
          <a:stretch>
            <a:fillRect/>
          </a:stretch>
        </p:blipFill>
        <p:spPr>
          <a:xfrm>
            <a:off x="8669859" y="1987445"/>
            <a:ext cx="1410481" cy="522158"/>
          </a:xfrm>
          <a:prstGeom prst="rect">
            <a:avLst/>
          </a:prstGeom>
        </p:spPr>
      </p:pic>
      <p:pic>
        <p:nvPicPr>
          <p:cNvPr id="6" name="Slika 6">
            <a:extLst>
              <a:ext uri="{FF2B5EF4-FFF2-40B4-BE49-F238E27FC236}">
                <a16:creationId xmlns:a16="http://schemas.microsoft.com/office/drawing/2014/main" id="{AFE68D08-8DA5-7159-E133-A80F2771BDE3}"/>
              </a:ext>
            </a:extLst>
          </p:cNvPr>
          <p:cNvPicPr>
            <a:picLocks noChangeAspect="1"/>
          </p:cNvPicPr>
          <p:nvPr/>
        </p:nvPicPr>
        <p:blipFill>
          <a:blip r:embed="rId4"/>
          <a:stretch>
            <a:fillRect/>
          </a:stretch>
        </p:blipFill>
        <p:spPr>
          <a:xfrm>
            <a:off x="10550187" y="1051888"/>
            <a:ext cx="1297431" cy="1443897"/>
          </a:xfrm>
          <a:prstGeom prst="rect">
            <a:avLst/>
          </a:prstGeom>
        </p:spPr>
      </p:pic>
      <p:pic>
        <p:nvPicPr>
          <p:cNvPr id="7" name="Slika 7">
            <a:extLst>
              <a:ext uri="{FF2B5EF4-FFF2-40B4-BE49-F238E27FC236}">
                <a16:creationId xmlns:a16="http://schemas.microsoft.com/office/drawing/2014/main" id="{B9039299-E765-A9D0-54EA-E18FF2DA7C5C}"/>
              </a:ext>
            </a:extLst>
          </p:cNvPr>
          <p:cNvPicPr>
            <a:picLocks noChangeAspect="1"/>
          </p:cNvPicPr>
          <p:nvPr/>
        </p:nvPicPr>
        <p:blipFill>
          <a:blip r:embed="rId5"/>
          <a:stretch>
            <a:fillRect/>
          </a:stretch>
        </p:blipFill>
        <p:spPr>
          <a:xfrm>
            <a:off x="10507949" y="4171326"/>
            <a:ext cx="1319447" cy="1338497"/>
          </a:xfrm>
          <a:prstGeom prst="rect">
            <a:avLst/>
          </a:prstGeom>
        </p:spPr>
      </p:pic>
      <p:pic>
        <p:nvPicPr>
          <p:cNvPr id="8" name="Slika 8">
            <a:extLst>
              <a:ext uri="{FF2B5EF4-FFF2-40B4-BE49-F238E27FC236}">
                <a16:creationId xmlns:a16="http://schemas.microsoft.com/office/drawing/2014/main" id="{21B6F6B4-E48F-DC9A-8E53-588E8B7C6321}"/>
              </a:ext>
            </a:extLst>
          </p:cNvPr>
          <p:cNvPicPr>
            <a:picLocks noChangeAspect="1"/>
          </p:cNvPicPr>
          <p:nvPr/>
        </p:nvPicPr>
        <p:blipFill>
          <a:blip r:embed="rId6"/>
          <a:stretch>
            <a:fillRect/>
          </a:stretch>
        </p:blipFill>
        <p:spPr>
          <a:xfrm>
            <a:off x="10546120" y="2749469"/>
            <a:ext cx="1288530" cy="1307580"/>
          </a:xfrm>
          <a:prstGeom prst="rect">
            <a:avLst/>
          </a:prstGeom>
        </p:spPr>
      </p:pic>
      <p:pic>
        <p:nvPicPr>
          <p:cNvPr id="9" name="Slika 9" descr="Slika na kojoj se nalazi tekst, bela tabla&#10;&#10;Opis je automatski generisan">
            <a:extLst>
              <a:ext uri="{FF2B5EF4-FFF2-40B4-BE49-F238E27FC236}">
                <a16:creationId xmlns:a16="http://schemas.microsoft.com/office/drawing/2014/main" id="{C9683C5A-0518-F020-4962-492D737ACC40}"/>
              </a:ext>
            </a:extLst>
          </p:cNvPr>
          <p:cNvPicPr>
            <a:picLocks noChangeAspect="1"/>
          </p:cNvPicPr>
          <p:nvPr/>
        </p:nvPicPr>
        <p:blipFill>
          <a:blip r:embed="rId7"/>
          <a:stretch>
            <a:fillRect/>
          </a:stretch>
        </p:blipFill>
        <p:spPr>
          <a:xfrm>
            <a:off x="8713892" y="3943741"/>
            <a:ext cx="1334906" cy="869274"/>
          </a:xfrm>
          <a:prstGeom prst="rect">
            <a:avLst/>
          </a:prstGeom>
        </p:spPr>
      </p:pic>
      <p:pic>
        <p:nvPicPr>
          <p:cNvPr id="10" name="Slika 10">
            <a:extLst>
              <a:ext uri="{FF2B5EF4-FFF2-40B4-BE49-F238E27FC236}">
                <a16:creationId xmlns:a16="http://schemas.microsoft.com/office/drawing/2014/main" id="{0F15CEB1-1F6B-01C2-6F3F-E7FABFDDA764}"/>
              </a:ext>
            </a:extLst>
          </p:cNvPr>
          <p:cNvPicPr>
            <a:picLocks noChangeAspect="1"/>
          </p:cNvPicPr>
          <p:nvPr/>
        </p:nvPicPr>
        <p:blipFill>
          <a:blip r:embed="rId8"/>
          <a:stretch>
            <a:fillRect/>
          </a:stretch>
        </p:blipFill>
        <p:spPr>
          <a:xfrm>
            <a:off x="8732316" y="2803942"/>
            <a:ext cx="1285563" cy="937822"/>
          </a:xfrm>
          <a:prstGeom prst="rect">
            <a:avLst/>
          </a:prstGeom>
        </p:spPr>
      </p:pic>
      <p:pic>
        <p:nvPicPr>
          <p:cNvPr id="11" name="Slika 11">
            <a:extLst>
              <a:ext uri="{FF2B5EF4-FFF2-40B4-BE49-F238E27FC236}">
                <a16:creationId xmlns:a16="http://schemas.microsoft.com/office/drawing/2014/main" id="{C160F57E-DFEE-7AD6-7F41-B29947662FE1}"/>
              </a:ext>
            </a:extLst>
          </p:cNvPr>
          <p:cNvPicPr>
            <a:picLocks noChangeAspect="1"/>
          </p:cNvPicPr>
          <p:nvPr/>
        </p:nvPicPr>
        <p:blipFill>
          <a:blip r:embed="rId9"/>
          <a:stretch>
            <a:fillRect/>
          </a:stretch>
        </p:blipFill>
        <p:spPr>
          <a:xfrm>
            <a:off x="8777521" y="4967288"/>
            <a:ext cx="1195154" cy="1083196"/>
          </a:xfrm>
          <a:prstGeom prst="rect">
            <a:avLst/>
          </a:prstGeom>
        </p:spPr>
      </p:pic>
      <p:pic>
        <p:nvPicPr>
          <p:cNvPr id="12" name="Slika 12" descr="Slika na kojoj se nalazi tekst, clipart&#10;&#10;Opis je automatski generisan">
            <a:extLst>
              <a:ext uri="{FF2B5EF4-FFF2-40B4-BE49-F238E27FC236}">
                <a16:creationId xmlns:a16="http://schemas.microsoft.com/office/drawing/2014/main" id="{FECF916C-1DE1-A12C-AFFF-C9FAA519AAC8}"/>
              </a:ext>
            </a:extLst>
          </p:cNvPr>
          <p:cNvPicPr>
            <a:picLocks noChangeAspect="1"/>
          </p:cNvPicPr>
          <p:nvPr/>
        </p:nvPicPr>
        <p:blipFill>
          <a:blip r:embed="rId10"/>
          <a:stretch>
            <a:fillRect/>
          </a:stretch>
        </p:blipFill>
        <p:spPr>
          <a:xfrm>
            <a:off x="10548392" y="5630291"/>
            <a:ext cx="1238563" cy="469224"/>
          </a:xfrm>
          <a:prstGeom prst="rect">
            <a:avLst/>
          </a:prstGeom>
        </p:spPr>
      </p:pic>
    </p:spTree>
    <p:extLst>
      <p:ext uri="{BB962C8B-B14F-4D97-AF65-F5344CB8AC3E}">
        <p14:creationId xmlns:p14="http://schemas.microsoft.com/office/powerpoint/2010/main" val="759510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B3E23EE-5026-DD69-34D5-05F342544728}"/>
              </a:ext>
            </a:extLst>
          </p:cNvPr>
          <p:cNvSpPr>
            <a:spLocks noGrp="1"/>
          </p:cNvSpPr>
          <p:nvPr>
            <p:ph type="title"/>
          </p:nvPr>
        </p:nvSpPr>
        <p:spPr/>
        <p:txBody>
          <a:bodyPr/>
          <a:lstStyle/>
          <a:p>
            <a:r>
              <a:rPr lang="sr-Latn-RS">
                <a:cs typeface="Calibri Light"/>
              </a:rPr>
              <a:t>Data Set/</a:t>
            </a:r>
            <a:r>
              <a:rPr lang="sr-Latn-RS" err="1">
                <a:cs typeface="Calibri Light"/>
              </a:rPr>
              <a:t>Stream</a:t>
            </a:r>
            <a:endParaRPr lang="sr-Latn-RS" err="1"/>
          </a:p>
        </p:txBody>
      </p:sp>
      <p:sp>
        <p:nvSpPr>
          <p:cNvPr id="3" name="Čuvar mesta za sadržaj 2">
            <a:extLst>
              <a:ext uri="{FF2B5EF4-FFF2-40B4-BE49-F238E27FC236}">
                <a16:creationId xmlns:a16="http://schemas.microsoft.com/office/drawing/2014/main" id="{CE25CEC4-7F35-81D8-23D1-26B422F82038}"/>
              </a:ext>
            </a:extLst>
          </p:cNvPr>
          <p:cNvSpPr>
            <a:spLocks noGrp="1"/>
          </p:cNvSpPr>
          <p:nvPr>
            <p:ph sz="half" idx="1"/>
          </p:nvPr>
        </p:nvSpPr>
        <p:spPr>
          <a:xfrm>
            <a:off x="685802" y="2269067"/>
            <a:ext cx="10606424" cy="3649134"/>
          </a:xfrm>
        </p:spPr>
        <p:txBody>
          <a:bodyPr vert="horz" lIns="91440" tIns="45720" rIns="91440" bIns="45720" rtlCol="0" anchor="t">
            <a:normAutofit/>
          </a:bodyPr>
          <a:lstStyle/>
          <a:p>
            <a:r>
              <a:rPr lang="sr-Latn-RS" sz="2400" dirty="0">
                <a:cs typeface="Calibri"/>
              </a:rPr>
              <a:t>Predstavljaju primarni izvor za rad sa </a:t>
            </a:r>
            <a:r>
              <a:rPr lang="sr-Latn-RS" sz="2400" dirty="0" err="1">
                <a:cs typeface="Calibri"/>
              </a:rPr>
              <a:t>event</a:t>
            </a:r>
            <a:r>
              <a:rPr lang="sr-Latn-RS" sz="2400" dirty="0">
                <a:cs typeface="Calibri"/>
              </a:rPr>
              <a:t>-ovima</a:t>
            </a:r>
          </a:p>
          <a:p>
            <a:pPr>
              <a:buClr>
                <a:srgbClr val="FFFFFF"/>
              </a:buClr>
            </a:pPr>
            <a:r>
              <a:rPr lang="sr-Latn-RS" sz="2400" dirty="0" err="1">
                <a:cs typeface="Calibri"/>
              </a:rPr>
              <a:t>Stream</a:t>
            </a:r>
            <a:r>
              <a:rPr lang="sr-Latn-RS" sz="2400" dirty="0">
                <a:cs typeface="Calibri"/>
              </a:rPr>
              <a:t> je uređena sekvenca </a:t>
            </a:r>
            <a:r>
              <a:rPr lang="sr-Latn-RS" sz="2400" dirty="0" err="1">
                <a:cs typeface="Calibri"/>
              </a:rPr>
              <a:t>evenata</a:t>
            </a:r>
            <a:endParaRPr lang="sr-Latn-RS" sz="2400" dirty="0">
              <a:cs typeface="Calibri"/>
            </a:endParaRPr>
          </a:p>
          <a:p>
            <a:pPr>
              <a:buClr>
                <a:srgbClr val="FFFFFF"/>
              </a:buClr>
            </a:pPr>
            <a:r>
              <a:rPr lang="sr-Latn-RS" sz="2400" err="1">
                <a:cs typeface="Calibri"/>
              </a:rPr>
              <a:t>Event</a:t>
            </a:r>
            <a:r>
              <a:rPr lang="sr-Latn-RS" sz="2400" dirty="0">
                <a:cs typeface="Calibri"/>
              </a:rPr>
              <a:t> se sastoji od jedne ili više </a:t>
            </a:r>
            <a:r>
              <a:rPr lang="sr-Latn-RS" sz="2400" err="1">
                <a:cs typeface="Calibri"/>
              </a:rPr>
              <a:t>obzervacionih</a:t>
            </a:r>
            <a:r>
              <a:rPr lang="sr-Latn-RS" sz="2400" dirty="0">
                <a:cs typeface="Calibri"/>
              </a:rPr>
              <a:t> vrednosti i dodatnih </a:t>
            </a:r>
            <a:r>
              <a:rPr lang="sr-Latn-RS" sz="2400" err="1">
                <a:cs typeface="Calibri"/>
              </a:rPr>
              <a:t>metapodataka</a:t>
            </a:r>
            <a:endParaRPr lang="sr-Latn-RS" sz="2400">
              <a:cs typeface="Calibri"/>
            </a:endParaRPr>
          </a:p>
          <a:p>
            <a:pPr>
              <a:buClr>
                <a:srgbClr val="FFFFFF"/>
              </a:buClr>
            </a:pPr>
            <a:r>
              <a:rPr lang="sr-Latn-RS" sz="2400" dirty="0">
                <a:cs typeface="Calibri"/>
              </a:rPr>
              <a:t>Struktura (tj. šema) </a:t>
            </a:r>
            <a:r>
              <a:rPr lang="sr-Latn-RS" sz="2400" dirty="0" err="1">
                <a:cs typeface="Calibri"/>
              </a:rPr>
              <a:t>eventa</a:t>
            </a:r>
            <a:r>
              <a:rPr lang="sr-Latn-RS" sz="2400" dirty="0">
                <a:cs typeface="Calibri"/>
              </a:rPr>
              <a:t> nekog data </a:t>
            </a:r>
            <a:r>
              <a:rPr lang="sr-Latn-RS" sz="2400" dirty="0" err="1">
                <a:cs typeface="Calibri"/>
              </a:rPr>
              <a:t>stream</a:t>
            </a:r>
            <a:r>
              <a:rPr lang="sr-Latn-RS" sz="2400" dirty="0">
                <a:cs typeface="Calibri"/>
              </a:rPr>
              <a:t>-a ili set-a, čuva se u internom semantičkom registru </a:t>
            </a:r>
            <a:r>
              <a:rPr lang="sr-Latn-RS" sz="2400" dirty="0" err="1">
                <a:cs typeface="Calibri"/>
              </a:rPr>
              <a:t>Streampipes</a:t>
            </a:r>
            <a:r>
              <a:rPr lang="sr-Latn-RS" sz="2400" dirty="0">
                <a:cs typeface="Calibri"/>
              </a:rPr>
              <a:t>-a</a:t>
            </a:r>
          </a:p>
          <a:p>
            <a:pPr>
              <a:buClr>
                <a:srgbClr val="FFFFFF"/>
              </a:buClr>
            </a:pPr>
            <a:r>
              <a:rPr lang="sr-Latn-RS" sz="2400" dirty="0">
                <a:cs typeface="Calibri"/>
              </a:rPr>
              <a:t>Za razliku od </a:t>
            </a:r>
            <a:r>
              <a:rPr lang="sr-Latn-RS" sz="2400" dirty="0" err="1">
                <a:cs typeface="Calibri"/>
              </a:rPr>
              <a:t>stream</a:t>
            </a:r>
            <a:r>
              <a:rPr lang="sr-Latn-RS" sz="2400" dirty="0">
                <a:cs typeface="Calibri"/>
              </a:rPr>
              <a:t>-a, setovi su ograničeni, imaju fiksan kraj, i bivaju konstantno reprodukovani od strane sistema, od početka do kraja, kada se iskoriste kao deo </a:t>
            </a:r>
            <a:r>
              <a:rPr lang="sr-Latn-RS" sz="2400" dirty="0" err="1">
                <a:cs typeface="Calibri"/>
              </a:rPr>
              <a:t>pipeline</a:t>
            </a:r>
            <a:r>
              <a:rPr lang="sr-Latn-RS" sz="2400" dirty="0">
                <a:cs typeface="Calibri"/>
              </a:rPr>
              <a:t>-a</a:t>
            </a:r>
          </a:p>
        </p:txBody>
      </p:sp>
    </p:spTree>
    <p:extLst>
      <p:ext uri="{BB962C8B-B14F-4D97-AF65-F5344CB8AC3E}">
        <p14:creationId xmlns:p14="http://schemas.microsoft.com/office/powerpoint/2010/main" val="143902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0AA74A2F-594C-5D13-9B22-F3E5DBCAB065}"/>
              </a:ext>
            </a:extLst>
          </p:cNvPr>
          <p:cNvSpPr>
            <a:spLocks noGrp="1"/>
          </p:cNvSpPr>
          <p:nvPr>
            <p:ph type="title"/>
          </p:nvPr>
        </p:nvSpPr>
        <p:spPr>
          <a:xfrm>
            <a:off x="4955458" y="385097"/>
            <a:ext cx="6593075" cy="1612490"/>
          </a:xfrm>
        </p:spPr>
        <p:txBody>
          <a:bodyPr vert="horz" lIns="91440" tIns="45720" rIns="91440" bIns="45720" rtlCol="0" anchor="ctr">
            <a:normAutofit/>
          </a:bodyPr>
          <a:lstStyle/>
          <a:p>
            <a:r>
              <a:rPr lang="en-US"/>
              <a:t>Data procesori</a:t>
            </a:r>
          </a:p>
        </p:txBody>
      </p:sp>
      <p:pic>
        <p:nvPicPr>
          <p:cNvPr id="5" name="Slika 5">
            <a:extLst>
              <a:ext uri="{FF2B5EF4-FFF2-40B4-BE49-F238E27FC236}">
                <a16:creationId xmlns:a16="http://schemas.microsoft.com/office/drawing/2014/main" id="{0C6A30E5-56A9-EE9C-2ABD-6CD9938D144F}"/>
              </a:ext>
            </a:extLst>
          </p:cNvPr>
          <p:cNvPicPr>
            <a:picLocks noGrp="1" noChangeAspect="1"/>
          </p:cNvPicPr>
          <p:nvPr>
            <p:ph sz="half" idx="2"/>
          </p:nvPr>
        </p:nvPicPr>
        <p:blipFill>
          <a:blip r:embed="rId4"/>
          <a:stretch>
            <a:fillRect/>
          </a:stretch>
        </p:blipFill>
        <p:spPr>
          <a:xfrm>
            <a:off x="758551" y="639097"/>
            <a:ext cx="3767188"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Čuvar mesta za sadržaj 2">
            <a:extLst>
              <a:ext uri="{FF2B5EF4-FFF2-40B4-BE49-F238E27FC236}">
                <a16:creationId xmlns:a16="http://schemas.microsoft.com/office/drawing/2014/main" id="{BEBD00D8-1E7C-80F8-5EB5-52FCB25DF8E8}"/>
              </a:ext>
            </a:extLst>
          </p:cNvPr>
          <p:cNvSpPr>
            <a:spLocks noGrp="1"/>
          </p:cNvSpPr>
          <p:nvPr>
            <p:ph sz="half" idx="1"/>
          </p:nvPr>
        </p:nvSpPr>
        <p:spPr>
          <a:xfrm>
            <a:off x="4955458" y="1939292"/>
            <a:ext cx="7042779" cy="4546854"/>
          </a:xfrm>
        </p:spPr>
        <p:txBody>
          <a:bodyPr vert="horz" lIns="91440" tIns="45720" rIns="91440" bIns="45720" rtlCol="0" anchor="ctr">
            <a:noAutofit/>
          </a:bodyPr>
          <a:lstStyle/>
          <a:p>
            <a:pPr>
              <a:lnSpc>
                <a:spcPct val="90000"/>
              </a:lnSpc>
            </a:pPr>
            <a:r>
              <a:rPr lang="en-US" sz="2000" dirty="0" err="1"/>
              <a:t>Transformišu</a:t>
            </a:r>
            <a:r>
              <a:rPr lang="en-US" sz="2000" dirty="0"/>
              <a:t> </a:t>
            </a:r>
            <a:r>
              <a:rPr lang="en-US" sz="2000" dirty="0" err="1"/>
              <a:t>jedan</a:t>
            </a:r>
            <a:r>
              <a:rPr lang="en-US" sz="2000" dirty="0"/>
              <a:t> </a:t>
            </a:r>
            <a:r>
              <a:rPr lang="en-US" sz="2000" dirty="0" err="1"/>
              <a:t>ili</a:t>
            </a:r>
            <a:r>
              <a:rPr lang="en-US" sz="2000" dirty="0"/>
              <a:t> </a:t>
            </a:r>
            <a:r>
              <a:rPr lang="en-US" sz="2000" dirty="0" err="1"/>
              <a:t>više</a:t>
            </a:r>
            <a:r>
              <a:rPr lang="en-US" sz="2000" dirty="0"/>
              <a:t> </a:t>
            </a:r>
            <a:r>
              <a:rPr lang="en-US" sz="2000" dirty="0" err="1"/>
              <a:t>ulaznih</a:t>
            </a:r>
            <a:r>
              <a:rPr lang="en-US" sz="2000" dirty="0"/>
              <a:t> </a:t>
            </a:r>
            <a:r>
              <a:rPr lang="en-US" sz="2000" dirty="0" err="1"/>
              <a:t>tokova</a:t>
            </a:r>
            <a:r>
              <a:rPr lang="en-US" sz="2000" dirty="0"/>
              <a:t> </a:t>
            </a:r>
            <a:r>
              <a:rPr lang="en-US" sz="2000" dirty="0" err="1"/>
              <a:t>podataka</a:t>
            </a:r>
            <a:r>
              <a:rPr lang="en-US" sz="2000" dirty="0"/>
              <a:t> u </a:t>
            </a:r>
            <a:r>
              <a:rPr lang="en-US" sz="2000" dirty="0" err="1"/>
              <a:t>izlazni</a:t>
            </a:r>
            <a:r>
              <a:rPr lang="en-US" sz="2000" dirty="0"/>
              <a:t> </a:t>
            </a:r>
            <a:r>
              <a:rPr lang="en-US" sz="2000" dirty="0" err="1"/>
              <a:t>tok</a:t>
            </a:r>
            <a:r>
              <a:rPr lang="en-US" sz="2000" dirty="0"/>
              <a:t> </a:t>
            </a:r>
            <a:r>
              <a:rPr lang="en-US" sz="2000" dirty="0" err="1"/>
              <a:t>podataka</a:t>
            </a:r>
            <a:endParaRPr lang="en-US" sz="2000" dirty="0">
              <a:cs typeface="Calibri"/>
            </a:endParaRPr>
          </a:p>
          <a:p>
            <a:pPr>
              <a:lnSpc>
                <a:spcPct val="90000"/>
              </a:lnSpc>
            </a:pPr>
            <a:r>
              <a:rPr lang="en-US" sz="2000" dirty="0" err="1"/>
              <a:t>Transformacije</a:t>
            </a:r>
            <a:r>
              <a:rPr lang="en-US" sz="2000" dirty="0"/>
              <a:t> </a:t>
            </a:r>
            <a:r>
              <a:rPr lang="en-US" sz="2000" dirty="0" err="1"/>
              <a:t>mogu</a:t>
            </a:r>
            <a:r>
              <a:rPr lang="en-US" sz="2000" dirty="0"/>
              <a:t> </a:t>
            </a:r>
            <a:r>
              <a:rPr lang="en-US" sz="2000" dirty="0" err="1"/>
              <a:t>biti</a:t>
            </a:r>
            <a:r>
              <a:rPr lang="en-US" sz="2000" dirty="0"/>
              <a:t> </a:t>
            </a:r>
            <a:r>
              <a:rPr lang="en-US" sz="2000" dirty="0" err="1"/>
              <a:t>jednostavne</a:t>
            </a:r>
            <a:r>
              <a:rPr lang="en-US" sz="2000" dirty="0"/>
              <a:t>, </a:t>
            </a:r>
            <a:r>
              <a:rPr lang="en-US" sz="2000" dirty="0" err="1"/>
              <a:t>na</a:t>
            </a:r>
            <a:r>
              <a:rPr lang="en-US" sz="2000" dirty="0"/>
              <a:t> primer </a:t>
            </a:r>
            <a:r>
              <a:rPr lang="en-US" sz="2000" dirty="0" err="1"/>
              <a:t>filtriranje</a:t>
            </a:r>
            <a:r>
              <a:rPr lang="en-US" sz="2000" dirty="0"/>
              <a:t> </a:t>
            </a:r>
            <a:r>
              <a:rPr lang="en-US" sz="2000" dirty="0" err="1"/>
              <a:t>bazirano</a:t>
            </a:r>
            <a:r>
              <a:rPr lang="en-US" sz="2000" dirty="0"/>
              <a:t> </a:t>
            </a:r>
            <a:r>
              <a:rPr lang="en-US" sz="2000" dirty="0" err="1"/>
              <a:t>na</a:t>
            </a:r>
            <a:r>
              <a:rPr lang="en-US" sz="2000" dirty="0"/>
              <a:t> </a:t>
            </a:r>
            <a:r>
              <a:rPr lang="en-US" sz="2000" dirty="0" err="1"/>
              <a:t>predefinisanom</a:t>
            </a:r>
            <a:r>
              <a:rPr lang="en-US" sz="2000" dirty="0"/>
              <a:t> </a:t>
            </a:r>
            <a:r>
              <a:rPr lang="en-US" sz="2000" dirty="0" err="1"/>
              <a:t>pravilu</a:t>
            </a:r>
            <a:endParaRPr lang="en-US" sz="2000" dirty="0">
              <a:cs typeface="Calibri"/>
            </a:endParaRPr>
          </a:p>
          <a:p>
            <a:pPr>
              <a:lnSpc>
                <a:spcPct val="90000"/>
              </a:lnSpc>
            </a:pPr>
            <a:r>
              <a:rPr lang="en-US" sz="2000" err="1"/>
              <a:t>Mogu</a:t>
            </a:r>
            <a:r>
              <a:rPr lang="en-US" sz="2000" dirty="0"/>
              <a:t> </a:t>
            </a:r>
            <a:r>
              <a:rPr lang="en-US" sz="2000" err="1"/>
              <a:t>biti</a:t>
            </a:r>
            <a:r>
              <a:rPr lang="en-US" sz="2000" dirty="0"/>
              <a:t> </a:t>
            </a:r>
            <a:r>
              <a:rPr lang="en-US" sz="2000" err="1"/>
              <a:t>i</a:t>
            </a:r>
            <a:r>
              <a:rPr lang="en-US" sz="2000" dirty="0"/>
              <a:t> </a:t>
            </a:r>
            <a:r>
              <a:rPr lang="en-US" sz="2000" err="1"/>
              <a:t>kompleksne</a:t>
            </a:r>
            <a:r>
              <a:rPr lang="en-US" sz="2000" dirty="0"/>
              <a:t>, </a:t>
            </a:r>
            <a:r>
              <a:rPr lang="en-US" sz="2000" err="1"/>
              <a:t>kao</a:t>
            </a:r>
            <a:r>
              <a:rPr lang="en-US" sz="2000" dirty="0"/>
              <a:t> </a:t>
            </a:r>
            <a:r>
              <a:rPr lang="en-US" sz="2000" err="1"/>
              <a:t>što</a:t>
            </a:r>
            <a:r>
              <a:rPr lang="en-US" sz="2000" dirty="0"/>
              <a:t> je </a:t>
            </a:r>
            <a:r>
              <a:rPr lang="en-US" sz="2000" err="1"/>
              <a:t>primenjivanje</a:t>
            </a:r>
            <a:r>
              <a:rPr lang="en-US" sz="2000" dirty="0"/>
              <a:t> </a:t>
            </a:r>
            <a:r>
              <a:rPr lang="en-US" sz="2000" err="1"/>
              <a:t>algoritama</a:t>
            </a:r>
            <a:r>
              <a:rPr lang="en-US" sz="2000" dirty="0"/>
              <a:t> </a:t>
            </a:r>
            <a:r>
              <a:rPr lang="en-US" sz="2000" err="1"/>
              <a:t>baziranih</a:t>
            </a:r>
            <a:r>
              <a:rPr lang="en-US" sz="2000" dirty="0"/>
              <a:t> </a:t>
            </a:r>
            <a:r>
              <a:rPr lang="en-US" sz="2000" err="1"/>
              <a:t>na</a:t>
            </a:r>
            <a:r>
              <a:rPr lang="en-US" sz="2000" dirty="0"/>
              <a:t> </a:t>
            </a:r>
            <a:r>
              <a:rPr lang="en-US" sz="2000" err="1"/>
              <a:t>pravilima</a:t>
            </a:r>
            <a:r>
              <a:rPr lang="en-US" sz="2000" dirty="0"/>
              <a:t> </a:t>
            </a:r>
            <a:r>
              <a:rPr lang="en-US" sz="2000" err="1"/>
              <a:t>ili</a:t>
            </a:r>
            <a:r>
              <a:rPr lang="en-US" sz="2000" dirty="0"/>
              <a:t> </a:t>
            </a:r>
            <a:r>
              <a:rPr lang="en-US" sz="2000" err="1"/>
              <a:t>učenju</a:t>
            </a:r>
            <a:endParaRPr lang="en-US" sz="2000">
              <a:cs typeface="Calibri"/>
            </a:endParaRPr>
          </a:p>
          <a:p>
            <a:pPr>
              <a:lnSpc>
                <a:spcPct val="90000"/>
              </a:lnSpc>
            </a:pPr>
            <a:r>
              <a:rPr lang="en-US" sz="2000" dirty="0" err="1"/>
              <a:t>Procesor</a:t>
            </a:r>
            <a:r>
              <a:rPr lang="en-US" sz="2000" dirty="0"/>
              <a:t> se </a:t>
            </a:r>
            <a:r>
              <a:rPr lang="en-US" sz="2000" dirty="0" err="1"/>
              <a:t>može</a:t>
            </a:r>
            <a:r>
              <a:rPr lang="en-US" sz="2000" dirty="0"/>
              <a:t> </a:t>
            </a:r>
            <a:r>
              <a:rPr lang="en-US" sz="2000" dirty="0" err="1"/>
              <a:t>primeniti</a:t>
            </a:r>
            <a:r>
              <a:rPr lang="en-US" sz="2000" dirty="0"/>
              <a:t> </a:t>
            </a:r>
            <a:r>
              <a:rPr lang="en-US" sz="2000" dirty="0" err="1"/>
              <a:t>nad</a:t>
            </a:r>
            <a:r>
              <a:rPr lang="en-US" sz="2000" dirty="0"/>
              <a:t> </a:t>
            </a:r>
            <a:r>
              <a:rPr lang="en-US" sz="2000" dirty="0" err="1"/>
              <a:t>bilo</a:t>
            </a:r>
            <a:r>
              <a:rPr lang="en-US" sz="2000" dirty="0"/>
              <a:t> </a:t>
            </a:r>
            <a:r>
              <a:rPr lang="en-US" sz="2000" dirty="0" err="1"/>
              <a:t>kojim</a:t>
            </a:r>
            <a:r>
              <a:rPr lang="en-US" sz="2000" dirty="0"/>
              <a:t> </a:t>
            </a:r>
            <a:r>
              <a:rPr lang="en-US" sz="2000" dirty="0" err="1"/>
              <a:t>tokom</a:t>
            </a:r>
            <a:r>
              <a:rPr lang="en-US" sz="2000" dirty="0"/>
              <a:t> </a:t>
            </a:r>
            <a:r>
              <a:rPr lang="en-US" sz="2000" dirty="0" err="1"/>
              <a:t>podataka</a:t>
            </a:r>
            <a:r>
              <a:rPr lang="en-US" sz="2000" dirty="0"/>
              <a:t> koji </a:t>
            </a:r>
            <a:r>
              <a:rPr lang="en-US" sz="2000" dirty="0" err="1"/>
              <a:t>odgovara</a:t>
            </a:r>
            <a:r>
              <a:rPr lang="en-US" sz="2000" dirty="0"/>
              <a:t> </a:t>
            </a:r>
            <a:r>
              <a:rPr lang="en-US" sz="2000" dirty="0" err="1"/>
              <a:t>zahtevima</a:t>
            </a:r>
            <a:r>
              <a:rPr lang="en-US" sz="2000" dirty="0"/>
              <a:t> </a:t>
            </a:r>
            <a:r>
              <a:rPr lang="en-US" sz="2000" dirty="0" err="1"/>
              <a:t>ulaza</a:t>
            </a:r>
            <a:r>
              <a:rPr lang="en-US" sz="2000" dirty="0"/>
              <a:t> </a:t>
            </a:r>
            <a:endParaRPr lang="en-US" sz="2000" dirty="0">
              <a:cs typeface="Calibri"/>
            </a:endParaRPr>
          </a:p>
          <a:p>
            <a:pPr>
              <a:lnSpc>
                <a:spcPct val="90000"/>
              </a:lnSpc>
            </a:pPr>
            <a:r>
              <a:rPr lang="en-US" sz="2000" err="1"/>
              <a:t>Većina</a:t>
            </a:r>
            <a:r>
              <a:rPr lang="en-US" sz="2000" dirty="0"/>
              <a:t> </a:t>
            </a:r>
            <a:r>
              <a:rPr lang="en-US" sz="2000" err="1"/>
              <a:t>procesora</a:t>
            </a:r>
            <a:r>
              <a:rPr lang="en-US" sz="2000" dirty="0"/>
              <a:t> </a:t>
            </a:r>
            <a:r>
              <a:rPr lang="en-US" sz="2000" err="1"/>
              <a:t>može</a:t>
            </a:r>
            <a:r>
              <a:rPr lang="en-US" sz="2000" dirty="0"/>
              <a:t> </a:t>
            </a:r>
            <a:r>
              <a:rPr lang="en-US" sz="2000" err="1"/>
              <a:t>biti</a:t>
            </a:r>
            <a:r>
              <a:rPr lang="en-US" sz="2000" dirty="0"/>
              <a:t> </a:t>
            </a:r>
            <a:r>
              <a:rPr lang="en-US" sz="2000" err="1"/>
              <a:t>konfigurisana</a:t>
            </a:r>
            <a:r>
              <a:rPr lang="en-US" sz="2000" dirty="0"/>
              <a:t> da </a:t>
            </a:r>
            <a:r>
              <a:rPr lang="en-US" sz="2000" err="1"/>
              <a:t>obezbedi</a:t>
            </a:r>
            <a:r>
              <a:rPr lang="en-US" sz="2000" dirty="0"/>
              <a:t> </a:t>
            </a:r>
            <a:r>
              <a:rPr lang="en-US" sz="2000" err="1"/>
              <a:t>korisnički-definisane</a:t>
            </a:r>
            <a:r>
              <a:rPr lang="en-US" sz="2000" dirty="0"/>
              <a:t> </a:t>
            </a:r>
            <a:r>
              <a:rPr lang="en-US" sz="2000" err="1"/>
              <a:t>parametre</a:t>
            </a:r>
            <a:endParaRPr lang="en-US" sz="2000">
              <a:cs typeface="Calibri"/>
            </a:endParaRPr>
          </a:p>
          <a:p>
            <a:pPr>
              <a:lnSpc>
                <a:spcPct val="90000"/>
              </a:lnSpc>
            </a:pPr>
            <a:r>
              <a:rPr lang="en-US" sz="2000" dirty="0" err="1"/>
              <a:t>Definiše</a:t>
            </a:r>
            <a:r>
              <a:rPr lang="en-US" sz="2000" dirty="0"/>
              <a:t> </a:t>
            </a:r>
            <a:r>
              <a:rPr lang="en-US" sz="2000" dirty="0" err="1"/>
              <a:t>zahteve</a:t>
            </a:r>
            <a:r>
              <a:rPr lang="en-US" sz="2000" dirty="0"/>
              <a:t> </a:t>
            </a:r>
            <a:r>
              <a:rPr lang="en-US" sz="2000" dirty="0" err="1"/>
              <a:t>koje</a:t>
            </a:r>
            <a:r>
              <a:rPr lang="en-US" sz="2000" dirty="0"/>
              <a:t> </a:t>
            </a:r>
            <a:r>
              <a:rPr lang="en-US" sz="2000" dirty="0" err="1"/>
              <a:t>tok</a:t>
            </a:r>
            <a:r>
              <a:rPr lang="en-US" sz="2000" dirty="0"/>
              <a:t> mora da </a:t>
            </a:r>
            <a:r>
              <a:rPr lang="en-US" sz="2000" dirty="0" err="1"/>
              <a:t>ispuni</a:t>
            </a:r>
            <a:r>
              <a:rPr lang="en-US" sz="2000" dirty="0"/>
              <a:t>, </a:t>
            </a:r>
            <a:r>
              <a:rPr lang="en-US" sz="2000" dirty="0" err="1"/>
              <a:t>kao</a:t>
            </a:r>
            <a:r>
              <a:rPr lang="en-US" sz="2000" dirty="0"/>
              <a:t> </a:t>
            </a:r>
            <a:r>
              <a:rPr lang="en-US" sz="2000" dirty="0" err="1"/>
              <a:t>što</a:t>
            </a:r>
            <a:r>
              <a:rPr lang="en-US" sz="2000" dirty="0"/>
              <a:t> </a:t>
            </a:r>
            <a:r>
              <a:rPr lang="en-US" sz="2000" dirty="0" err="1"/>
              <a:t>su</a:t>
            </a:r>
            <a:r>
              <a:rPr lang="en-US" sz="2000" dirty="0"/>
              <a:t> </a:t>
            </a:r>
            <a:r>
              <a:rPr lang="en-US" sz="2000" dirty="0" err="1"/>
              <a:t>minimalne</a:t>
            </a:r>
            <a:r>
              <a:rPr lang="en-US" sz="2000" dirty="0"/>
              <a:t> </a:t>
            </a:r>
            <a:r>
              <a:rPr lang="en-US" sz="2000" dirty="0" err="1"/>
              <a:t>osobine</a:t>
            </a:r>
            <a:r>
              <a:rPr lang="en-US" sz="2000" dirty="0"/>
              <a:t> </a:t>
            </a:r>
            <a:r>
              <a:rPr lang="en-US" sz="2000" dirty="0" err="1"/>
              <a:t>koje</a:t>
            </a:r>
            <a:r>
              <a:rPr lang="en-US" sz="2000" dirty="0"/>
              <a:t> event mora </a:t>
            </a:r>
            <a:r>
              <a:rPr lang="en-US" sz="2000" dirty="0" err="1"/>
              <a:t>dostaviti</a:t>
            </a:r>
            <a:endParaRPr lang="en-US" sz="2000" dirty="0">
              <a:cs typeface="Calibri"/>
            </a:endParaRPr>
          </a:p>
          <a:p>
            <a:pPr>
              <a:lnSpc>
                <a:spcPct val="90000"/>
              </a:lnSpc>
            </a:pPr>
            <a:r>
              <a:rPr lang="en-US" sz="2000" err="1"/>
              <a:t>Mogu</a:t>
            </a:r>
            <a:r>
              <a:rPr lang="en-US" sz="2000" dirty="0"/>
              <a:t> </a:t>
            </a:r>
            <a:r>
              <a:rPr lang="en-US" sz="2000" err="1"/>
              <a:t>čuvati</a:t>
            </a:r>
            <a:r>
              <a:rPr lang="en-US" sz="2000" dirty="0"/>
              <a:t> </a:t>
            </a:r>
            <a:r>
              <a:rPr lang="en-US" sz="2000" err="1"/>
              <a:t>stanje</a:t>
            </a:r>
            <a:r>
              <a:rPr lang="en-US" sz="2000" dirty="0"/>
              <a:t> </a:t>
            </a:r>
            <a:r>
              <a:rPr lang="en-US" sz="2000" err="1"/>
              <a:t>ili</a:t>
            </a:r>
            <a:r>
              <a:rPr lang="en-US" sz="2000" dirty="0"/>
              <a:t> </a:t>
            </a:r>
            <a:r>
              <a:rPr lang="en-US" sz="2000" err="1"/>
              <a:t>biti</a:t>
            </a:r>
            <a:r>
              <a:rPr lang="en-US" sz="2000" dirty="0"/>
              <a:t> stateless</a:t>
            </a:r>
            <a:endParaRPr lang="en-US" sz="2000" dirty="0">
              <a:cs typeface="Calibri"/>
            </a:endParaRPr>
          </a:p>
          <a:p>
            <a:pPr>
              <a:lnSpc>
                <a:spcPct val="90000"/>
              </a:lnSpc>
            </a:pPr>
            <a:endParaRPr lang="en-US" sz="1500"/>
          </a:p>
        </p:txBody>
      </p:sp>
    </p:spTree>
    <p:extLst>
      <p:ext uri="{BB962C8B-B14F-4D97-AF65-F5344CB8AC3E}">
        <p14:creationId xmlns:p14="http://schemas.microsoft.com/office/powerpoint/2010/main" val="3494839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AA60578-F961-2B2A-3E06-C62EC23391CB}"/>
              </a:ext>
            </a:extLst>
          </p:cNvPr>
          <p:cNvSpPr>
            <a:spLocks noGrp="1"/>
          </p:cNvSpPr>
          <p:nvPr>
            <p:ph type="title"/>
          </p:nvPr>
        </p:nvSpPr>
        <p:spPr/>
        <p:txBody>
          <a:bodyPr/>
          <a:lstStyle/>
          <a:p>
            <a:r>
              <a:rPr lang="sr-Latn-RS">
                <a:cs typeface="Calibri Light"/>
              </a:rPr>
              <a:t>Postojeći data procesori</a:t>
            </a:r>
            <a:endParaRPr lang="sr-Latn-RS"/>
          </a:p>
        </p:txBody>
      </p:sp>
      <p:sp>
        <p:nvSpPr>
          <p:cNvPr id="3" name="Čuvar mesta za sadržaj 2">
            <a:extLst>
              <a:ext uri="{FF2B5EF4-FFF2-40B4-BE49-F238E27FC236}">
                <a16:creationId xmlns:a16="http://schemas.microsoft.com/office/drawing/2014/main" id="{EDCC92A5-2926-5D21-8025-D946F77ACDD9}"/>
              </a:ext>
            </a:extLst>
          </p:cNvPr>
          <p:cNvSpPr>
            <a:spLocks noGrp="1"/>
          </p:cNvSpPr>
          <p:nvPr>
            <p:ph sz="half" idx="1"/>
          </p:nvPr>
        </p:nvSpPr>
        <p:spPr>
          <a:xfrm>
            <a:off x="385999" y="2142067"/>
            <a:ext cx="8955235" cy="4298707"/>
          </a:xfrm>
        </p:spPr>
        <p:txBody>
          <a:bodyPr vert="horz" lIns="91440" tIns="45720" rIns="91440" bIns="45720" rtlCol="0" anchor="t">
            <a:normAutofit/>
          </a:bodyPr>
          <a:lstStyle/>
          <a:p>
            <a:r>
              <a:rPr lang="sr-Latn-RS">
                <a:cs typeface="Calibri"/>
              </a:rPr>
              <a:t>Agregacija - izvršava funkcije agregacije</a:t>
            </a:r>
          </a:p>
          <a:p>
            <a:pPr>
              <a:buClr>
                <a:srgbClr val="FFFFFF"/>
              </a:buClr>
            </a:pPr>
            <a:r>
              <a:rPr lang="sr-Latn-RS" err="1">
                <a:cs typeface="Calibri"/>
              </a:rPr>
              <a:t>And</a:t>
            </a:r>
            <a:r>
              <a:rPr lang="sr-Latn-RS">
                <a:cs typeface="Calibri"/>
              </a:rPr>
              <a:t> – proverava da li se neki </a:t>
            </a:r>
            <a:r>
              <a:rPr lang="sr-Latn-RS" err="1">
                <a:cs typeface="Calibri"/>
              </a:rPr>
              <a:t>event</a:t>
            </a:r>
            <a:r>
              <a:rPr lang="sr-Latn-RS">
                <a:cs typeface="Calibri"/>
              </a:rPr>
              <a:t> dešava zajedno sa drugim </a:t>
            </a:r>
            <a:r>
              <a:rPr lang="sr-Latn-RS" err="1">
                <a:cs typeface="Calibri"/>
              </a:rPr>
              <a:t>eventom</a:t>
            </a:r>
            <a:r>
              <a:rPr lang="sr-Latn-RS">
                <a:cs typeface="Calibri"/>
              </a:rPr>
              <a:t> za zadato vreme</a:t>
            </a:r>
          </a:p>
          <a:p>
            <a:pPr>
              <a:buClr>
                <a:srgbClr val="FFFFFF"/>
              </a:buClr>
            </a:pPr>
            <a:r>
              <a:rPr lang="sr-Latn-RS" err="1">
                <a:cs typeface="Calibri"/>
              </a:rPr>
              <a:t>Boolean</a:t>
            </a:r>
            <a:r>
              <a:rPr lang="sr-Latn-RS">
                <a:cs typeface="Calibri"/>
              </a:rPr>
              <a:t> </a:t>
            </a:r>
            <a:r>
              <a:rPr lang="sr-Latn-RS" err="1">
                <a:cs typeface="Calibri"/>
              </a:rPr>
              <a:t>Counter</a:t>
            </a:r>
            <a:r>
              <a:rPr lang="sr-Latn-RS">
                <a:cs typeface="Calibri"/>
              </a:rPr>
              <a:t> – broji koliko je puta </a:t>
            </a:r>
            <a:r>
              <a:rPr lang="sr-Latn-RS" err="1">
                <a:cs typeface="Calibri"/>
              </a:rPr>
              <a:t>bool</a:t>
            </a:r>
            <a:r>
              <a:rPr lang="sr-Latn-RS">
                <a:cs typeface="Calibri"/>
              </a:rPr>
              <a:t> promenljiva promenila vrednost</a:t>
            </a:r>
          </a:p>
          <a:p>
            <a:pPr>
              <a:buClr>
                <a:srgbClr val="FFFFFF"/>
              </a:buClr>
            </a:pPr>
            <a:r>
              <a:rPr lang="sr-Latn-RS" err="1">
                <a:cs typeface="Calibri"/>
              </a:rPr>
              <a:t>Chunker</a:t>
            </a:r>
            <a:r>
              <a:rPr lang="sr-Latn-RS">
                <a:cs typeface="Calibri"/>
              </a:rPr>
              <a:t> - vrši segmentaciju datih </a:t>
            </a:r>
            <a:r>
              <a:rPr lang="sr-Latn-RS" err="1">
                <a:cs typeface="Calibri"/>
              </a:rPr>
              <a:t>tokena</a:t>
            </a:r>
            <a:endParaRPr lang="sr-Latn-RS">
              <a:cs typeface="Calibri"/>
            </a:endParaRPr>
          </a:p>
          <a:p>
            <a:pPr>
              <a:buClr>
                <a:srgbClr val="FFFFFF"/>
              </a:buClr>
            </a:pPr>
            <a:r>
              <a:rPr lang="sr-Latn-RS" err="1">
                <a:cs typeface="Calibri"/>
              </a:rPr>
              <a:t>Count</a:t>
            </a:r>
            <a:r>
              <a:rPr lang="sr-Latn-RS">
                <a:cs typeface="Calibri"/>
              </a:rPr>
              <a:t> </a:t>
            </a:r>
            <a:r>
              <a:rPr lang="sr-Latn-RS" err="1">
                <a:cs typeface="Calibri"/>
              </a:rPr>
              <a:t>Array</a:t>
            </a:r>
            <a:r>
              <a:rPr lang="sr-Latn-RS">
                <a:cs typeface="Calibri"/>
              </a:rPr>
              <a:t> – uzima listu, računa veličinu i dodaje rezultat na kraj </a:t>
            </a:r>
            <a:r>
              <a:rPr lang="sr-Latn-RS" err="1">
                <a:cs typeface="Calibri"/>
              </a:rPr>
              <a:t>eventa</a:t>
            </a:r>
            <a:endParaRPr lang="sr-Latn-RS">
              <a:cs typeface="Calibri"/>
            </a:endParaRPr>
          </a:p>
          <a:p>
            <a:pPr>
              <a:buClr>
                <a:srgbClr val="FFFFFF"/>
              </a:buClr>
            </a:pPr>
            <a:r>
              <a:rPr lang="sr-Latn-RS" err="1">
                <a:cs typeface="Calibri"/>
              </a:rPr>
              <a:t>Event</a:t>
            </a:r>
            <a:r>
              <a:rPr lang="sr-Latn-RS">
                <a:cs typeface="Calibri"/>
              </a:rPr>
              <a:t> Rate - vraća broj </a:t>
            </a:r>
            <a:r>
              <a:rPr lang="sr-Latn-RS" err="1">
                <a:cs typeface="Calibri"/>
              </a:rPr>
              <a:t>evenata</a:t>
            </a:r>
            <a:r>
              <a:rPr lang="sr-Latn-RS">
                <a:cs typeface="Calibri"/>
              </a:rPr>
              <a:t> po sekundi</a:t>
            </a:r>
          </a:p>
          <a:p>
            <a:pPr>
              <a:buClr>
                <a:srgbClr val="FFFFFF"/>
              </a:buClr>
            </a:pPr>
            <a:r>
              <a:rPr lang="sr-Latn-RS" err="1">
                <a:cs typeface="Calibri"/>
              </a:rPr>
              <a:t>Field</a:t>
            </a:r>
            <a:r>
              <a:rPr lang="sr-Latn-RS">
                <a:cs typeface="Calibri"/>
              </a:rPr>
              <a:t> </a:t>
            </a:r>
            <a:r>
              <a:rPr lang="sr-Latn-RS" err="1">
                <a:cs typeface="Calibri"/>
              </a:rPr>
              <a:t>Mapper</a:t>
            </a:r>
            <a:r>
              <a:rPr lang="sr-Latn-RS">
                <a:cs typeface="Calibri"/>
              </a:rPr>
              <a:t> - računa novo polje od jedno ili više starih polja i računa njihovu </a:t>
            </a:r>
            <a:r>
              <a:rPr lang="sr-Latn-RS" err="1">
                <a:cs typeface="Calibri"/>
              </a:rPr>
              <a:t>heš</a:t>
            </a:r>
            <a:r>
              <a:rPr lang="sr-Latn-RS">
                <a:cs typeface="Calibri"/>
              </a:rPr>
              <a:t> vrednost</a:t>
            </a:r>
          </a:p>
          <a:p>
            <a:pPr>
              <a:buClr>
                <a:srgbClr val="FFFFFF"/>
              </a:buClr>
            </a:pPr>
            <a:r>
              <a:rPr lang="sr-Latn-RS" err="1">
                <a:cs typeface="Calibri"/>
              </a:rPr>
              <a:t>Language</a:t>
            </a:r>
            <a:r>
              <a:rPr lang="sr-Latn-RS">
                <a:cs typeface="Calibri"/>
              </a:rPr>
              <a:t> </a:t>
            </a:r>
            <a:r>
              <a:rPr lang="sr-Latn-RS" err="1">
                <a:cs typeface="Calibri"/>
              </a:rPr>
              <a:t>Detection</a:t>
            </a:r>
            <a:r>
              <a:rPr lang="sr-Latn-RS">
                <a:cs typeface="Calibri"/>
              </a:rPr>
              <a:t> – detektuje jezik ulaznog teksta</a:t>
            </a:r>
          </a:p>
          <a:p>
            <a:pPr>
              <a:buClr>
                <a:srgbClr val="FFFFFF"/>
              </a:buClr>
            </a:pPr>
            <a:r>
              <a:rPr lang="sr-Latn-RS" err="1">
                <a:cs typeface="Calibri"/>
              </a:rPr>
              <a:t>Projection</a:t>
            </a:r>
            <a:r>
              <a:rPr lang="sr-Latn-RS">
                <a:cs typeface="Calibri"/>
              </a:rPr>
              <a:t> - vraća samo odabrane vrednosti sa ulaza</a:t>
            </a:r>
          </a:p>
          <a:p>
            <a:pPr>
              <a:buClr>
                <a:srgbClr val="FFFFFF"/>
              </a:buClr>
            </a:pPr>
            <a:r>
              <a:rPr lang="sr-Latn-RS" err="1">
                <a:cs typeface="Calibri"/>
              </a:rPr>
              <a:t>State</a:t>
            </a:r>
            <a:r>
              <a:rPr lang="sr-Latn-RS">
                <a:cs typeface="Calibri"/>
              </a:rPr>
              <a:t> </a:t>
            </a:r>
            <a:r>
              <a:rPr lang="sr-Latn-RS" err="1">
                <a:cs typeface="Calibri"/>
              </a:rPr>
              <a:t>Buffer</a:t>
            </a:r>
            <a:r>
              <a:rPr lang="sr-Latn-RS">
                <a:cs typeface="Calibri"/>
              </a:rPr>
              <a:t> – </a:t>
            </a:r>
            <a:r>
              <a:rPr lang="sr-Latn-RS" err="1">
                <a:cs typeface="Calibri"/>
              </a:rPr>
              <a:t>baferuje</a:t>
            </a:r>
            <a:r>
              <a:rPr lang="sr-Latn-RS">
                <a:cs typeface="Calibri"/>
              </a:rPr>
              <a:t> vrednost senzora, dokle god se stanje ne menja</a:t>
            </a:r>
          </a:p>
          <a:p>
            <a:pPr>
              <a:buClr>
                <a:srgbClr val="FFFFFF"/>
              </a:buClr>
            </a:pPr>
            <a:endParaRPr lang="sr-Latn-RS">
              <a:cs typeface="Calibri"/>
            </a:endParaRPr>
          </a:p>
          <a:p>
            <a:pPr>
              <a:buClr>
                <a:srgbClr val="FFFFFF"/>
              </a:buClr>
            </a:pPr>
            <a:endParaRPr lang="sr-Latn-RS">
              <a:cs typeface="Calibri"/>
            </a:endParaRPr>
          </a:p>
          <a:p>
            <a:pPr>
              <a:buClr>
                <a:srgbClr val="FFFFFF"/>
              </a:buClr>
            </a:pPr>
            <a:endParaRPr lang="sr-Latn-RS">
              <a:cs typeface="Calibri"/>
            </a:endParaRPr>
          </a:p>
        </p:txBody>
      </p:sp>
      <p:pic>
        <p:nvPicPr>
          <p:cNvPr id="13" name="Slika 13" descr="Slika na kojoj se nalazi strela&#10;&#10;Opis je automatski generisan">
            <a:extLst>
              <a:ext uri="{FF2B5EF4-FFF2-40B4-BE49-F238E27FC236}">
                <a16:creationId xmlns:a16="http://schemas.microsoft.com/office/drawing/2014/main" id="{8114AF4C-DD8B-596A-CDB1-08D5BFF87773}"/>
              </a:ext>
            </a:extLst>
          </p:cNvPr>
          <p:cNvPicPr>
            <a:picLocks noChangeAspect="1"/>
          </p:cNvPicPr>
          <p:nvPr/>
        </p:nvPicPr>
        <p:blipFill>
          <a:blip r:embed="rId2"/>
          <a:stretch>
            <a:fillRect/>
          </a:stretch>
        </p:blipFill>
        <p:spPr>
          <a:xfrm>
            <a:off x="10045751" y="1528998"/>
            <a:ext cx="707350" cy="702040"/>
          </a:xfrm>
          <a:prstGeom prst="rect">
            <a:avLst/>
          </a:prstGeom>
        </p:spPr>
      </p:pic>
      <p:pic>
        <p:nvPicPr>
          <p:cNvPr id="14" name="Slika 14">
            <a:extLst>
              <a:ext uri="{FF2B5EF4-FFF2-40B4-BE49-F238E27FC236}">
                <a16:creationId xmlns:a16="http://schemas.microsoft.com/office/drawing/2014/main" id="{92D214EB-3B7F-D841-8BE5-01B7C697828F}"/>
              </a:ext>
            </a:extLst>
          </p:cNvPr>
          <p:cNvPicPr>
            <a:picLocks noChangeAspect="1"/>
          </p:cNvPicPr>
          <p:nvPr/>
        </p:nvPicPr>
        <p:blipFill>
          <a:blip r:embed="rId3"/>
          <a:stretch>
            <a:fillRect/>
          </a:stretch>
        </p:blipFill>
        <p:spPr>
          <a:xfrm>
            <a:off x="11046892" y="1532588"/>
            <a:ext cx="703757" cy="719841"/>
          </a:xfrm>
          <a:prstGeom prst="rect">
            <a:avLst/>
          </a:prstGeom>
        </p:spPr>
      </p:pic>
      <p:pic>
        <p:nvPicPr>
          <p:cNvPr id="15" name="Slika 15" descr="Slika na kojoj se nalazi tekst, bela tabla&#10;&#10;Opis je automatski generisan">
            <a:extLst>
              <a:ext uri="{FF2B5EF4-FFF2-40B4-BE49-F238E27FC236}">
                <a16:creationId xmlns:a16="http://schemas.microsoft.com/office/drawing/2014/main" id="{5344AF51-CD8A-72D0-861D-F45B5285A0AF}"/>
              </a:ext>
            </a:extLst>
          </p:cNvPr>
          <p:cNvPicPr>
            <a:picLocks noChangeAspect="1"/>
          </p:cNvPicPr>
          <p:nvPr/>
        </p:nvPicPr>
        <p:blipFill>
          <a:blip r:embed="rId4"/>
          <a:stretch>
            <a:fillRect/>
          </a:stretch>
        </p:blipFill>
        <p:spPr>
          <a:xfrm>
            <a:off x="10046924" y="2450424"/>
            <a:ext cx="705005" cy="658007"/>
          </a:xfrm>
          <a:prstGeom prst="rect">
            <a:avLst/>
          </a:prstGeom>
        </p:spPr>
      </p:pic>
      <p:pic>
        <p:nvPicPr>
          <p:cNvPr id="16" name="Slika 16" descr="Slika na kojoj se nalazi tekst, bela tabla&#10;&#10;Opis je automatski generisan">
            <a:extLst>
              <a:ext uri="{FF2B5EF4-FFF2-40B4-BE49-F238E27FC236}">
                <a16:creationId xmlns:a16="http://schemas.microsoft.com/office/drawing/2014/main" id="{CFC0E285-119E-6EC3-5A03-85993F6161A0}"/>
              </a:ext>
            </a:extLst>
          </p:cNvPr>
          <p:cNvPicPr>
            <a:picLocks noChangeAspect="1"/>
          </p:cNvPicPr>
          <p:nvPr/>
        </p:nvPicPr>
        <p:blipFill>
          <a:blip r:embed="rId5"/>
          <a:stretch>
            <a:fillRect/>
          </a:stretch>
        </p:blipFill>
        <p:spPr>
          <a:xfrm>
            <a:off x="11091472" y="2455187"/>
            <a:ext cx="714532" cy="673466"/>
          </a:xfrm>
          <a:prstGeom prst="rect">
            <a:avLst/>
          </a:prstGeom>
        </p:spPr>
      </p:pic>
      <p:pic>
        <p:nvPicPr>
          <p:cNvPr id="17" name="Slika 17">
            <a:extLst>
              <a:ext uri="{FF2B5EF4-FFF2-40B4-BE49-F238E27FC236}">
                <a16:creationId xmlns:a16="http://schemas.microsoft.com/office/drawing/2014/main" id="{BE8FD139-0644-70AD-2EBA-029362858444}"/>
              </a:ext>
            </a:extLst>
          </p:cNvPr>
          <p:cNvPicPr>
            <a:picLocks noChangeAspect="1"/>
          </p:cNvPicPr>
          <p:nvPr/>
        </p:nvPicPr>
        <p:blipFill>
          <a:blip r:embed="rId6"/>
          <a:stretch>
            <a:fillRect/>
          </a:stretch>
        </p:blipFill>
        <p:spPr>
          <a:xfrm>
            <a:off x="10048719" y="3274882"/>
            <a:ext cx="688923" cy="695482"/>
          </a:xfrm>
          <a:prstGeom prst="rect">
            <a:avLst/>
          </a:prstGeom>
        </p:spPr>
      </p:pic>
      <p:pic>
        <p:nvPicPr>
          <p:cNvPr id="18" name="Slika 18" descr="Slika na kojoj se nalazi strela&#10;&#10;Opis je automatski generisan">
            <a:extLst>
              <a:ext uri="{FF2B5EF4-FFF2-40B4-BE49-F238E27FC236}">
                <a16:creationId xmlns:a16="http://schemas.microsoft.com/office/drawing/2014/main" id="{316C7E0B-0BAC-7A5B-853E-C0D9C4E965E7}"/>
              </a:ext>
            </a:extLst>
          </p:cNvPr>
          <p:cNvPicPr>
            <a:picLocks noChangeAspect="1"/>
          </p:cNvPicPr>
          <p:nvPr/>
        </p:nvPicPr>
        <p:blipFill>
          <a:blip r:embed="rId7"/>
          <a:stretch>
            <a:fillRect/>
          </a:stretch>
        </p:blipFill>
        <p:spPr>
          <a:xfrm>
            <a:off x="11068285" y="3270120"/>
            <a:ext cx="748416" cy="717498"/>
          </a:xfrm>
          <a:prstGeom prst="rect">
            <a:avLst/>
          </a:prstGeom>
        </p:spPr>
      </p:pic>
      <p:pic>
        <p:nvPicPr>
          <p:cNvPr id="19" name="Slika 19" descr="Slika na kojoj se nalazi tekst, sat&#10;&#10;Opis je automatski generisan">
            <a:extLst>
              <a:ext uri="{FF2B5EF4-FFF2-40B4-BE49-F238E27FC236}">
                <a16:creationId xmlns:a16="http://schemas.microsoft.com/office/drawing/2014/main" id="{21BB8A2E-9409-7B94-5EA8-6EBDF659B707}"/>
              </a:ext>
            </a:extLst>
          </p:cNvPr>
          <p:cNvPicPr>
            <a:picLocks noChangeAspect="1"/>
          </p:cNvPicPr>
          <p:nvPr/>
        </p:nvPicPr>
        <p:blipFill>
          <a:blip r:embed="rId8"/>
          <a:stretch>
            <a:fillRect/>
          </a:stretch>
        </p:blipFill>
        <p:spPr>
          <a:xfrm>
            <a:off x="10040990" y="4196309"/>
            <a:ext cx="704382" cy="701415"/>
          </a:xfrm>
          <a:prstGeom prst="rect">
            <a:avLst/>
          </a:prstGeom>
        </p:spPr>
      </p:pic>
      <p:pic>
        <p:nvPicPr>
          <p:cNvPr id="20" name="Slika 20" descr="Slika na kojoj se nalazi tekst, sat, Okvir za sliku&#10;&#10;Opis je automatski generisan">
            <a:extLst>
              <a:ext uri="{FF2B5EF4-FFF2-40B4-BE49-F238E27FC236}">
                <a16:creationId xmlns:a16="http://schemas.microsoft.com/office/drawing/2014/main" id="{8318C34B-15BB-53CC-CB13-86923E1DD330}"/>
              </a:ext>
            </a:extLst>
          </p:cNvPr>
          <p:cNvPicPr>
            <a:picLocks noChangeAspect="1"/>
          </p:cNvPicPr>
          <p:nvPr/>
        </p:nvPicPr>
        <p:blipFill>
          <a:blip r:embed="rId9"/>
          <a:stretch>
            <a:fillRect/>
          </a:stretch>
        </p:blipFill>
        <p:spPr>
          <a:xfrm>
            <a:off x="11085538" y="4194514"/>
            <a:ext cx="713908" cy="717499"/>
          </a:xfrm>
          <a:prstGeom prst="rect">
            <a:avLst/>
          </a:prstGeom>
        </p:spPr>
      </p:pic>
      <p:pic>
        <p:nvPicPr>
          <p:cNvPr id="21" name="Slika 21" descr="Slika na kojoj se nalazi trg&#10;&#10;Opis je automatski generisan">
            <a:extLst>
              <a:ext uri="{FF2B5EF4-FFF2-40B4-BE49-F238E27FC236}">
                <a16:creationId xmlns:a16="http://schemas.microsoft.com/office/drawing/2014/main" id="{FD933AF6-C978-B981-163C-0D250EC38C16}"/>
              </a:ext>
            </a:extLst>
          </p:cNvPr>
          <p:cNvPicPr>
            <a:picLocks noChangeAspect="1"/>
          </p:cNvPicPr>
          <p:nvPr/>
        </p:nvPicPr>
        <p:blipFill>
          <a:blip r:embed="rId10"/>
          <a:stretch>
            <a:fillRect/>
          </a:stretch>
        </p:blipFill>
        <p:spPr>
          <a:xfrm>
            <a:off x="10042161" y="5152167"/>
            <a:ext cx="652073" cy="688455"/>
          </a:xfrm>
          <a:prstGeom prst="rect">
            <a:avLst/>
          </a:prstGeom>
        </p:spPr>
      </p:pic>
      <p:pic>
        <p:nvPicPr>
          <p:cNvPr id="22" name="Slika 22">
            <a:extLst>
              <a:ext uri="{FF2B5EF4-FFF2-40B4-BE49-F238E27FC236}">
                <a16:creationId xmlns:a16="http://schemas.microsoft.com/office/drawing/2014/main" id="{41621EBD-63BF-0CE1-655D-DA2635C536F7}"/>
              </a:ext>
            </a:extLst>
          </p:cNvPr>
          <p:cNvPicPr>
            <a:picLocks noChangeAspect="1"/>
          </p:cNvPicPr>
          <p:nvPr/>
        </p:nvPicPr>
        <p:blipFill>
          <a:blip r:embed="rId11"/>
          <a:stretch>
            <a:fillRect/>
          </a:stretch>
        </p:blipFill>
        <p:spPr>
          <a:xfrm>
            <a:off x="11093267" y="5173715"/>
            <a:ext cx="723433" cy="645359"/>
          </a:xfrm>
          <a:prstGeom prst="rect">
            <a:avLst/>
          </a:prstGeom>
        </p:spPr>
      </p:pic>
    </p:spTree>
    <p:extLst>
      <p:ext uri="{BB962C8B-B14F-4D97-AF65-F5344CB8AC3E}">
        <p14:creationId xmlns:p14="http://schemas.microsoft.com/office/powerpoint/2010/main" val="2096549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8DFDCCA-2F08-29F2-8E20-BB6F5A1AA737}"/>
              </a:ext>
            </a:extLst>
          </p:cNvPr>
          <p:cNvSpPr>
            <a:spLocks noGrp="1"/>
          </p:cNvSpPr>
          <p:nvPr>
            <p:ph type="title"/>
          </p:nvPr>
        </p:nvSpPr>
        <p:spPr>
          <a:xfrm>
            <a:off x="685801" y="934387"/>
            <a:ext cx="5219699" cy="1456267"/>
          </a:xfrm>
        </p:spPr>
        <p:txBody>
          <a:bodyPr>
            <a:normAutofit/>
          </a:bodyPr>
          <a:lstStyle/>
          <a:p>
            <a:r>
              <a:rPr lang="sr-Latn-RS">
                <a:ea typeface="+mj-lt"/>
                <a:cs typeface="+mj-lt"/>
              </a:rPr>
              <a:t>Šta je </a:t>
            </a:r>
            <a:r>
              <a:rPr lang="sr-Latn-RS" err="1">
                <a:ea typeface="+mj-lt"/>
                <a:cs typeface="+mj-lt"/>
              </a:rPr>
              <a:t>Apache</a:t>
            </a:r>
            <a:r>
              <a:rPr lang="sr-Latn-RS">
                <a:ea typeface="+mj-lt"/>
                <a:cs typeface="+mj-lt"/>
              </a:rPr>
              <a:t> </a:t>
            </a:r>
            <a:r>
              <a:rPr lang="sr-Latn-RS" err="1">
                <a:ea typeface="+mj-lt"/>
                <a:cs typeface="+mj-lt"/>
              </a:rPr>
              <a:t>Streampipes</a:t>
            </a:r>
            <a:r>
              <a:rPr lang="sr-Latn-RS">
                <a:ea typeface="+mj-lt"/>
                <a:cs typeface="+mj-lt"/>
              </a:rPr>
              <a:t>?</a:t>
            </a:r>
            <a:endParaRPr lang="sr-Latn-RS"/>
          </a:p>
        </p:txBody>
      </p:sp>
      <p:sp>
        <p:nvSpPr>
          <p:cNvPr id="3" name="Čuvar mesta za sadržaj 2">
            <a:extLst>
              <a:ext uri="{FF2B5EF4-FFF2-40B4-BE49-F238E27FC236}">
                <a16:creationId xmlns:a16="http://schemas.microsoft.com/office/drawing/2014/main" id="{638DA602-8920-7E4C-B6FD-056A7A9A6603}"/>
              </a:ext>
            </a:extLst>
          </p:cNvPr>
          <p:cNvSpPr>
            <a:spLocks noGrp="1"/>
          </p:cNvSpPr>
          <p:nvPr>
            <p:ph idx="1"/>
          </p:nvPr>
        </p:nvSpPr>
        <p:spPr>
          <a:xfrm>
            <a:off x="685801" y="2879083"/>
            <a:ext cx="5219699" cy="2599822"/>
          </a:xfrm>
        </p:spPr>
        <p:txBody>
          <a:bodyPr vert="horz" lIns="91440" tIns="45720" rIns="91440" bIns="45720" rtlCol="0" anchor="t">
            <a:normAutofit/>
          </a:bodyPr>
          <a:lstStyle/>
          <a:p>
            <a:endParaRPr lang="sr-Latn-RS" sz="2000">
              <a:cs typeface="Calibri"/>
            </a:endParaRPr>
          </a:p>
          <a:p>
            <a:pPr>
              <a:buClr>
                <a:srgbClr val="FFFFFF"/>
              </a:buClr>
            </a:pPr>
            <a:r>
              <a:rPr lang="sr-Latn-RS" sz="2000">
                <a:cs typeface="Calibri"/>
              </a:rPr>
              <a:t>Samouslužni industrijski </a:t>
            </a:r>
            <a:r>
              <a:rPr lang="sr-Latn-RS" sz="2000" err="1">
                <a:cs typeface="Calibri"/>
              </a:rPr>
              <a:t>IoT</a:t>
            </a:r>
            <a:r>
              <a:rPr lang="sr-Latn-RS" sz="2000">
                <a:cs typeface="Calibri"/>
              </a:rPr>
              <a:t> alat </a:t>
            </a:r>
          </a:p>
          <a:p>
            <a:pPr>
              <a:buClr>
                <a:srgbClr val="FFFFFF"/>
              </a:buClr>
            </a:pPr>
            <a:r>
              <a:rPr lang="sr-Latn-RS" sz="2000">
                <a:cs typeface="Calibri"/>
              </a:rPr>
              <a:t>Omogućava ne-tehničkim korisnicima da povežu, analiziraju i istraže </a:t>
            </a:r>
            <a:r>
              <a:rPr lang="sr-Latn-RS" sz="2000" err="1">
                <a:cs typeface="Calibri"/>
              </a:rPr>
              <a:t>IoT</a:t>
            </a:r>
            <a:r>
              <a:rPr lang="sr-Latn-RS" sz="2000">
                <a:cs typeface="Calibri"/>
              </a:rPr>
              <a:t> tokove podataka</a:t>
            </a:r>
          </a:p>
        </p:txBody>
      </p:sp>
      <p:pic>
        <p:nvPicPr>
          <p:cNvPr id="5" name="Slika 5">
            <a:extLst>
              <a:ext uri="{FF2B5EF4-FFF2-40B4-BE49-F238E27FC236}">
                <a16:creationId xmlns:a16="http://schemas.microsoft.com/office/drawing/2014/main" id="{9EEA0635-91FC-AC0F-9AD4-3BE7BF51BD37}"/>
              </a:ext>
            </a:extLst>
          </p:cNvPr>
          <p:cNvPicPr>
            <a:picLocks noChangeAspect="1"/>
          </p:cNvPicPr>
          <p:nvPr/>
        </p:nvPicPr>
        <p:blipFill rotWithShape="1">
          <a:blip r:embed="rId3"/>
          <a:srcRect l="13112" r="9598" b="1"/>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08328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C120091-AB91-7F0B-BD13-D4D97E405B14}"/>
              </a:ext>
            </a:extLst>
          </p:cNvPr>
          <p:cNvSpPr>
            <a:spLocks noGrp="1"/>
          </p:cNvSpPr>
          <p:nvPr>
            <p:ph type="ctrTitle"/>
          </p:nvPr>
        </p:nvSpPr>
        <p:spPr>
          <a:xfrm>
            <a:off x="3608614" y="1964267"/>
            <a:ext cx="7551511" cy="2421464"/>
          </a:xfrm>
        </p:spPr>
        <p:txBody>
          <a:bodyPr/>
          <a:lstStyle/>
          <a:p>
            <a:r>
              <a:rPr lang="sr-Latn-RS">
                <a:cs typeface="Calibri Light"/>
              </a:rPr>
              <a:t>Moduli </a:t>
            </a:r>
            <a:r>
              <a:rPr lang="sr-Latn-RS" err="1">
                <a:cs typeface="Calibri Light"/>
              </a:rPr>
              <a:t>Apache</a:t>
            </a:r>
            <a:r>
              <a:rPr lang="sr-Latn-RS">
                <a:cs typeface="Calibri Light"/>
              </a:rPr>
              <a:t> </a:t>
            </a:r>
            <a:r>
              <a:rPr lang="sr-Latn-RS" err="1">
                <a:cs typeface="Calibri Light"/>
              </a:rPr>
              <a:t>streampipes</a:t>
            </a:r>
            <a:r>
              <a:rPr lang="sr-Latn-RS">
                <a:cs typeface="Calibri Light"/>
              </a:rPr>
              <a:t> sistema</a:t>
            </a:r>
            <a:endParaRPr lang="sr-Latn-RS" err="1"/>
          </a:p>
        </p:txBody>
      </p:sp>
    </p:spTree>
    <p:extLst>
      <p:ext uri="{BB962C8B-B14F-4D97-AF65-F5344CB8AC3E}">
        <p14:creationId xmlns:p14="http://schemas.microsoft.com/office/powerpoint/2010/main" val="3086904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61173A3F-973A-69F2-2AE3-EC8B0CFB2F3F}"/>
              </a:ext>
            </a:extLst>
          </p:cNvPr>
          <p:cNvSpPr>
            <a:spLocks noGrp="1"/>
          </p:cNvSpPr>
          <p:nvPr>
            <p:ph type="title"/>
          </p:nvPr>
        </p:nvSpPr>
        <p:spPr>
          <a:xfrm>
            <a:off x="7865806" y="643463"/>
            <a:ext cx="3706762" cy="1608124"/>
          </a:xfrm>
        </p:spPr>
        <p:txBody>
          <a:bodyPr vert="horz" lIns="91440" tIns="45720" rIns="91440" bIns="45720" rtlCol="0" anchor="ctr">
            <a:normAutofit/>
          </a:bodyPr>
          <a:lstStyle/>
          <a:p>
            <a:r>
              <a:rPr lang="en-US"/>
              <a:t>Streampipes connect</a:t>
            </a:r>
          </a:p>
        </p:txBody>
      </p:sp>
      <p:pic>
        <p:nvPicPr>
          <p:cNvPr id="5" name="Slika 5">
            <a:extLst>
              <a:ext uri="{FF2B5EF4-FFF2-40B4-BE49-F238E27FC236}">
                <a16:creationId xmlns:a16="http://schemas.microsoft.com/office/drawing/2014/main" id="{5078CDA5-2A62-E020-CFBE-0E458D846253}"/>
              </a:ext>
            </a:extLst>
          </p:cNvPr>
          <p:cNvPicPr>
            <a:picLocks noGrp="1" noChangeAspect="1"/>
          </p:cNvPicPr>
          <p:nvPr>
            <p:ph sz="half" idx="2"/>
          </p:nvPr>
        </p:nvPicPr>
        <p:blipFill>
          <a:blip r:embed="rId4"/>
          <a:stretch>
            <a:fillRect/>
          </a:stretch>
        </p:blipFill>
        <p:spPr>
          <a:xfrm>
            <a:off x="643464" y="1743661"/>
            <a:ext cx="6897878" cy="337996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Čuvar mesta za sadržaj 2">
            <a:extLst>
              <a:ext uri="{FF2B5EF4-FFF2-40B4-BE49-F238E27FC236}">
                <a16:creationId xmlns:a16="http://schemas.microsoft.com/office/drawing/2014/main" id="{7C18FF0E-D3D3-2663-0AC6-42FEC0A21BA0}"/>
              </a:ext>
            </a:extLst>
          </p:cNvPr>
          <p:cNvSpPr>
            <a:spLocks noGrp="1"/>
          </p:cNvSpPr>
          <p:nvPr>
            <p:ph sz="half" idx="1"/>
          </p:nvPr>
        </p:nvSpPr>
        <p:spPr>
          <a:xfrm>
            <a:off x="7865806" y="2251587"/>
            <a:ext cx="3706762" cy="3972232"/>
          </a:xfrm>
        </p:spPr>
        <p:txBody>
          <a:bodyPr vert="horz" lIns="91440" tIns="45720" rIns="91440" bIns="45720" rtlCol="0" anchor="ctr">
            <a:normAutofit/>
          </a:bodyPr>
          <a:lstStyle/>
          <a:p>
            <a:r>
              <a:rPr lang="en-US" sz="2000" dirty="0" err="1"/>
              <a:t>Moduo</a:t>
            </a:r>
            <a:r>
              <a:rPr lang="en-US" sz="2000" dirty="0"/>
              <a:t> za </a:t>
            </a:r>
            <a:r>
              <a:rPr lang="en-US" sz="2000" dirty="0" err="1"/>
              <a:t>povezivanje</a:t>
            </a:r>
            <a:r>
              <a:rPr lang="en-US" sz="2000" dirty="0"/>
              <a:t> </a:t>
            </a:r>
            <a:r>
              <a:rPr lang="en-US" sz="2000" dirty="0" err="1"/>
              <a:t>eksternih</a:t>
            </a:r>
            <a:r>
              <a:rPr lang="en-US" sz="2000" dirty="0"/>
              <a:t> </a:t>
            </a:r>
            <a:r>
              <a:rPr lang="en-US" sz="2000" dirty="0" err="1"/>
              <a:t>izvora</a:t>
            </a:r>
            <a:r>
              <a:rPr lang="en-US" sz="2000" dirty="0"/>
              <a:t> </a:t>
            </a:r>
            <a:r>
              <a:rPr lang="en-US" sz="2000" dirty="0" err="1"/>
              <a:t>podataka</a:t>
            </a:r>
            <a:endParaRPr lang="en-US" sz="2000" dirty="0" err="1">
              <a:cs typeface="Calibri"/>
            </a:endParaRPr>
          </a:p>
          <a:p>
            <a:r>
              <a:rPr lang="en-US" sz="2000" dirty="0"/>
              <a:t>Nudi </a:t>
            </a:r>
            <a:r>
              <a:rPr lang="en-US" sz="2000" dirty="0" err="1"/>
              <a:t>veliki</a:t>
            </a:r>
            <a:r>
              <a:rPr lang="en-US" sz="2000" dirty="0"/>
              <a:t> </a:t>
            </a:r>
            <a:r>
              <a:rPr lang="en-US" sz="2000" dirty="0" err="1"/>
              <a:t>izbor</a:t>
            </a:r>
            <a:r>
              <a:rPr lang="en-US" sz="2000" dirty="0"/>
              <a:t> </a:t>
            </a:r>
            <a:r>
              <a:rPr lang="en-US" sz="2000" dirty="0" err="1"/>
              <a:t>adaptera</a:t>
            </a:r>
            <a:r>
              <a:rPr lang="en-US" sz="2000" dirty="0"/>
              <a:t> za </a:t>
            </a:r>
            <a:r>
              <a:rPr lang="en-US" sz="2000" dirty="0" err="1"/>
              <a:t>komunikacione</a:t>
            </a:r>
            <a:r>
              <a:rPr lang="en-US" sz="2000" dirty="0"/>
              <a:t> </a:t>
            </a:r>
            <a:r>
              <a:rPr lang="en-US" sz="2000" dirty="0" err="1"/>
              <a:t>protokole</a:t>
            </a:r>
            <a:r>
              <a:rPr lang="en-US" sz="2000" dirty="0"/>
              <a:t> </a:t>
            </a:r>
            <a:r>
              <a:rPr lang="en-US" sz="2000" dirty="0" err="1"/>
              <a:t>i</a:t>
            </a:r>
            <a:r>
              <a:rPr lang="en-US" sz="2000" dirty="0"/>
              <a:t> </a:t>
            </a:r>
            <a:r>
              <a:rPr lang="en-US" sz="2000" dirty="0" err="1"/>
              <a:t>neke</a:t>
            </a:r>
            <a:r>
              <a:rPr lang="en-US" sz="2000" dirty="0"/>
              <a:t> </a:t>
            </a:r>
            <a:r>
              <a:rPr lang="en-US" sz="2000" dirty="0" err="1"/>
              <a:t>specifične</a:t>
            </a:r>
            <a:r>
              <a:rPr lang="en-US" sz="2000" dirty="0"/>
              <a:t> </a:t>
            </a:r>
            <a:r>
              <a:rPr lang="en-US" sz="2000" dirty="0" err="1"/>
              <a:t>senzore</a:t>
            </a:r>
            <a:endParaRPr lang="en-US" sz="2000" dirty="0" err="1">
              <a:cs typeface="Calibri"/>
            </a:endParaRPr>
          </a:p>
          <a:p>
            <a:r>
              <a:rPr lang="en-US" sz="2000" dirty="0"/>
              <a:t>Nudi </a:t>
            </a:r>
            <a:r>
              <a:rPr lang="en-US" sz="2000" dirty="0" err="1"/>
              <a:t>i</a:t>
            </a:r>
            <a:r>
              <a:rPr lang="en-US" sz="2000" dirty="0"/>
              <a:t> </a:t>
            </a:r>
            <a:r>
              <a:rPr lang="en-US" sz="2000" dirty="0" err="1"/>
              <a:t>načine</a:t>
            </a:r>
            <a:r>
              <a:rPr lang="en-US" sz="2000" dirty="0"/>
              <a:t> za </a:t>
            </a:r>
            <a:r>
              <a:rPr lang="en-US" sz="2000" dirty="0" err="1"/>
              <a:t>preprocesiranje</a:t>
            </a:r>
            <a:r>
              <a:rPr lang="en-US" sz="2000" dirty="0"/>
              <a:t> </a:t>
            </a:r>
            <a:r>
              <a:rPr lang="en-US" sz="2000" dirty="0" err="1"/>
              <a:t>podataka</a:t>
            </a:r>
            <a:r>
              <a:rPr lang="en-US" sz="2000" dirty="0"/>
              <a:t> bez </a:t>
            </a:r>
            <a:r>
              <a:rPr lang="en-US" sz="2000" dirty="0" err="1"/>
              <a:t>upotrebe</a:t>
            </a:r>
            <a:r>
              <a:rPr lang="en-US" sz="2000" dirty="0"/>
              <a:t> pipeline-a</a:t>
            </a:r>
            <a:endParaRPr lang="en-US" sz="2000" dirty="0">
              <a:cs typeface="Calibri"/>
            </a:endParaRPr>
          </a:p>
          <a:p>
            <a:r>
              <a:rPr lang="en-US" sz="2000" err="1"/>
              <a:t>Pruža</a:t>
            </a:r>
            <a:r>
              <a:rPr lang="en-US" sz="2000" dirty="0"/>
              <a:t> </a:t>
            </a:r>
            <a:r>
              <a:rPr lang="en-US" sz="2000" err="1"/>
              <a:t>interfejs</a:t>
            </a:r>
            <a:r>
              <a:rPr lang="en-US" sz="2000" dirty="0"/>
              <a:t> ka </a:t>
            </a:r>
            <a:r>
              <a:rPr lang="en-US" sz="2000" err="1"/>
              <a:t>marketu</a:t>
            </a:r>
            <a:r>
              <a:rPr lang="en-US" sz="2000" dirty="0"/>
              <a:t> </a:t>
            </a:r>
            <a:r>
              <a:rPr lang="en-US" sz="2000" err="1"/>
              <a:t>adaptera</a:t>
            </a:r>
            <a:r>
              <a:rPr lang="en-US" sz="2000" dirty="0"/>
              <a:t> </a:t>
            </a:r>
            <a:r>
              <a:rPr lang="en-US" sz="2000" err="1"/>
              <a:t>trenutno</a:t>
            </a:r>
            <a:r>
              <a:rPr lang="en-US" sz="2000" dirty="0"/>
              <a:t> </a:t>
            </a:r>
            <a:r>
              <a:rPr lang="en-US" sz="2000" err="1"/>
              <a:t>instaliranih</a:t>
            </a:r>
            <a:r>
              <a:rPr lang="en-US" sz="2000" dirty="0"/>
              <a:t> u Apache </a:t>
            </a:r>
            <a:r>
              <a:rPr lang="en-US" sz="2000" err="1"/>
              <a:t>Streampipes</a:t>
            </a:r>
            <a:endParaRPr lang="en-US" sz="2000" err="1">
              <a:cs typeface="Calibri"/>
            </a:endParaRPr>
          </a:p>
        </p:txBody>
      </p:sp>
    </p:spTree>
    <p:extLst>
      <p:ext uri="{BB962C8B-B14F-4D97-AF65-F5344CB8AC3E}">
        <p14:creationId xmlns:p14="http://schemas.microsoft.com/office/powerpoint/2010/main" val="1923322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02EDB009-3D42-F799-4F36-5FC78CBD7002}"/>
              </a:ext>
            </a:extLst>
          </p:cNvPr>
          <p:cNvSpPr>
            <a:spLocks noGrp="1"/>
          </p:cNvSpPr>
          <p:nvPr>
            <p:ph type="title"/>
          </p:nvPr>
        </p:nvSpPr>
        <p:spPr>
          <a:xfrm>
            <a:off x="685799" y="1150076"/>
            <a:ext cx="3659389" cy="4557849"/>
          </a:xfrm>
        </p:spPr>
        <p:txBody>
          <a:bodyPr vert="horz" lIns="91440" tIns="45720" rIns="91440" bIns="45720" rtlCol="0" anchor="ctr">
            <a:normAutofit/>
          </a:bodyPr>
          <a:lstStyle/>
          <a:p>
            <a:pPr algn="r"/>
            <a:r>
              <a:rPr lang="en-US"/>
              <a:t>Konfiguracija adaptera</a:t>
            </a:r>
          </a:p>
        </p:txBody>
      </p:sp>
      <p:cxnSp>
        <p:nvCxnSpPr>
          <p:cNvPr id="12" name="Straight Connector 11">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Čuvar mesta za sadržaj 2">
            <a:extLst>
              <a:ext uri="{FF2B5EF4-FFF2-40B4-BE49-F238E27FC236}">
                <a16:creationId xmlns:a16="http://schemas.microsoft.com/office/drawing/2014/main" id="{904B1F91-6A84-C25E-0011-2877FCA1778D}"/>
              </a:ext>
            </a:extLst>
          </p:cNvPr>
          <p:cNvSpPr>
            <a:spLocks noGrp="1"/>
          </p:cNvSpPr>
          <p:nvPr>
            <p:ph sz="half" idx="1"/>
          </p:nvPr>
        </p:nvSpPr>
        <p:spPr>
          <a:xfrm>
            <a:off x="4988658" y="1150076"/>
            <a:ext cx="6517543" cy="4557849"/>
          </a:xfrm>
        </p:spPr>
        <p:txBody>
          <a:bodyPr vert="horz" lIns="91440" tIns="45720" rIns="91440" bIns="45720" rtlCol="0" anchor="ctr">
            <a:normAutofit/>
          </a:bodyPr>
          <a:lstStyle/>
          <a:p>
            <a:r>
              <a:rPr lang="en-US" sz="2000" dirty="0" err="1"/>
              <a:t>Svaki</a:t>
            </a:r>
            <a:r>
              <a:rPr lang="en-US" sz="2000" dirty="0"/>
              <a:t> adapter </a:t>
            </a:r>
            <a:r>
              <a:rPr lang="en-US" sz="2000" dirty="0" err="1"/>
              <a:t>ima</a:t>
            </a:r>
            <a:r>
              <a:rPr lang="en-US" sz="2000" dirty="0"/>
              <a:t> </a:t>
            </a:r>
            <a:r>
              <a:rPr lang="en-US" sz="2000" dirty="0" err="1"/>
              <a:t>specifične</a:t>
            </a:r>
            <a:r>
              <a:rPr lang="en-US" sz="2000" dirty="0"/>
              <a:t> </a:t>
            </a:r>
            <a:r>
              <a:rPr lang="en-US" sz="2000" dirty="0" err="1"/>
              <a:t>opcije</a:t>
            </a:r>
            <a:r>
              <a:rPr lang="en-US" sz="2000" dirty="0"/>
              <a:t> za </a:t>
            </a:r>
            <a:r>
              <a:rPr lang="en-US" sz="2000" dirty="0" err="1"/>
              <a:t>konfiguraciju</a:t>
            </a:r>
            <a:endParaRPr lang="en-US" sz="2000" dirty="0">
              <a:cs typeface="Calibri"/>
            </a:endParaRPr>
          </a:p>
          <a:p>
            <a:r>
              <a:rPr lang="en-US" sz="2000" dirty="0" err="1"/>
              <a:t>Razlikuju</a:t>
            </a:r>
            <a:r>
              <a:rPr lang="en-US" sz="2000" dirty="0"/>
              <a:t> se </a:t>
            </a:r>
            <a:r>
              <a:rPr lang="en-US" sz="2000" dirty="0" err="1"/>
              <a:t>adapteri</a:t>
            </a:r>
            <a:r>
              <a:rPr lang="en-US" sz="2000" dirty="0"/>
              <a:t> po:</a:t>
            </a:r>
            <a:endParaRPr lang="en-US" sz="2000" dirty="0">
              <a:cs typeface="Calibri"/>
            </a:endParaRPr>
          </a:p>
          <a:p>
            <a:pPr marL="800100" lvl="1" indent="-342900"/>
            <a:r>
              <a:rPr lang="en-US" sz="1800" dirty="0" err="1"/>
              <a:t>Konceptu</a:t>
            </a:r>
            <a:r>
              <a:rPr lang="en-US" sz="1800" dirty="0"/>
              <a:t> </a:t>
            </a:r>
            <a:r>
              <a:rPr lang="en-US" sz="1800" dirty="0" err="1"/>
              <a:t>izvornih</a:t>
            </a:r>
            <a:r>
              <a:rPr lang="en-US" sz="1800" dirty="0"/>
              <a:t> </a:t>
            </a:r>
            <a:r>
              <a:rPr lang="en-US" sz="1800" dirty="0" err="1"/>
              <a:t>podataka</a:t>
            </a:r>
            <a:r>
              <a:rPr lang="en-US" sz="1800" dirty="0"/>
              <a:t> </a:t>
            </a:r>
            <a:r>
              <a:rPr lang="en-US" sz="1800" dirty="0" err="1"/>
              <a:t>koje</a:t>
            </a:r>
            <a:r>
              <a:rPr lang="en-US" sz="1800" dirty="0"/>
              <a:t> nude - data set </a:t>
            </a:r>
            <a:r>
              <a:rPr lang="en-US" sz="1800" dirty="0" err="1"/>
              <a:t>ili</a:t>
            </a:r>
            <a:r>
              <a:rPr lang="en-US" sz="1800" dirty="0"/>
              <a:t> data stream</a:t>
            </a:r>
            <a:endParaRPr lang="en-US" sz="1800" dirty="0">
              <a:cs typeface="Calibri"/>
            </a:endParaRPr>
          </a:p>
          <a:p>
            <a:pPr marL="800100" lvl="1" indent="-342900"/>
            <a:r>
              <a:rPr lang="en-US" sz="1800" dirty="0"/>
              <a:t>Tipu </a:t>
            </a:r>
            <a:r>
              <a:rPr lang="en-US" sz="1800" dirty="0" err="1"/>
              <a:t>adaptera</a:t>
            </a:r>
            <a:r>
              <a:rPr lang="en-US" sz="1800" dirty="0"/>
              <a:t> - </a:t>
            </a:r>
            <a:r>
              <a:rPr lang="en-US" sz="1800" dirty="0" err="1"/>
              <a:t>generički</a:t>
            </a:r>
            <a:r>
              <a:rPr lang="en-US" sz="1800" dirty="0"/>
              <a:t>, koji </a:t>
            </a:r>
            <a:r>
              <a:rPr lang="en-US" sz="1800" dirty="0" err="1"/>
              <a:t>implementiraju</a:t>
            </a:r>
            <a:r>
              <a:rPr lang="en-US" sz="1800" dirty="0"/>
              <a:t> </a:t>
            </a:r>
            <a:r>
              <a:rPr lang="en-US" sz="1800" dirty="0" err="1"/>
              <a:t>generički</a:t>
            </a:r>
            <a:r>
              <a:rPr lang="en-US" sz="1800" dirty="0"/>
              <a:t> </a:t>
            </a:r>
            <a:r>
              <a:rPr lang="en-US" sz="1800" dirty="0" err="1"/>
              <a:t>komunikacioni</a:t>
            </a:r>
            <a:r>
              <a:rPr lang="en-US" sz="1800" dirty="0"/>
              <a:t> </a:t>
            </a:r>
            <a:r>
              <a:rPr lang="en-US" sz="1800" dirty="0" err="1"/>
              <a:t>protokol</a:t>
            </a:r>
            <a:r>
              <a:rPr lang="en-US" sz="1800" dirty="0"/>
              <a:t> (MQTT) </a:t>
            </a:r>
            <a:r>
              <a:rPr lang="en-US" sz="1800" dirty="0" err="1"/>
              <a:t>ili</a:t>
            </a:r>
            <a:r>
              <a:rPr lang="en-US" sz="1800" dirty="0"/>
              <a:t> </a:t>
            </a:r>
            <a:r>
              <a:rPr lang="en-US" sz="1800" dirty="0" err="1"/>
              <a:t>specifični</a:t>
            </a:r>
            <a:r>
              <a:rPr lang="en-US" sz="1800" dirty="0"/>
              <a:t> </a:t>
            </a:r>
            <a:r>
              <a:rPr lang="en-US" sz="1800" dirty="0" err="1"/>
              <a:t>interfejs</a:t>
            </a:r>
            <a:r>
              <a:rPr lang="en-US" sz="1800" dirty="0"/>
              <a:t> ka </a:t>
            </a:r>
            <a:r>
              <a:rPr lang="en-US" sz="1800" dirty="0" err="1"/>
              <a:t>senzoru</a:t>
            </a:r>
            <a:r>
              <a:rPr lang="en-US" sz="1800" dirty="0"/>
              <a:t> (</a:t>
            </a:r>
            <a:r>
              <a:rPr lang="en-US" sz="1800" dirty="0" err="1"/>
              <a:t>Netio</a:t>
            </a:r>
            <a:r>
              <a:rPr lang="en-US" sz="1800" dirty="0"/>
              <a:t> power sockets)</a:t>
            </a:r>
            <a:endParaRPr lang="en-US" sz="1800" dirty="0">
              <a:cs typeface="Calibri"/>
            </a:endParaRPr>
          </a:p>
          <a:p>
            <a:r>
              <a:rPr lang="en-US" sz="2000" dirty="0" err="1"/>
              <a:t>Postoje</a:t>
            </a:r>
            <a:r>
              <a:rPr lang="en-US" sz="2000" dirty="0"/>
              <a:t> </a:t>
            </a:r>
            <a:r>
              <a:rPr lang="en-US" sz="2000" dirty="0" err="1"/>
              <a:t>brojni</a:t>
            </a:r>
            <a:r>
              <a:rPr lang="en-US" sz="2000" dirty="0"/>
              <a:t> </a:t>
            </a:r>
            <a:r>
              <a:rPr lang="en-US" sz="2000" dirty="0" err="1"/>
              <a:t>filteri</a:t>
            </a:r>
            <a:r>
              <a:rPr lang="en-US" sz="2000" dirty="0"/>
              <a:t> za </a:t>
            </a:r>
            <a:r>
              <a:rPr lang="en-US" sz="2000" dirty="0" err="1"/>
              <a:t>pretragu</a:t>
            </a:r>
            <a:r>
              <a:rPr lang="en-US" sz="2000" dirty="0"/>
              <a:t> </a:t>
            </a:r>
            <a:r>
              <a:rPr lang="en-US" sz="2000" dirty="0" err="1"/>
              <a:t>adaptera</a:t>
            </a:r>
            <a:endParaRPr lang="en-US" sz="2000" dirty="0">
              <a:cs typeface="Calibri"/>
            </a:endParaRPr>
          </a:p>
          <a:p>
            <a:r>
              <a:rPr lang="en-US" sz="2000" dirty="0" err="1"/>
              <a:t>Nakon</a:t>
            </a:r>
            <a:r>
              <a:rPr lang="en-US" sz="2000" dirty="0"/>
              <a:t> </a:t>
            </a:r>
            <a:r>
              <a:rPr lang="en-US" sz="2000" dirty="0" err="1"/>
              <a:t>odabira</a:t>
            </a:r>
            <a:r>
              <a:rPr lang="en-US" sz="2000" dirty="0"/>
              <a:t> </a:t>
            </a:r>
            <a:r>
              <a:rPr lang="en-US" sz="2000" dirty="0" err="1"/>
              <a:t>adaptera</a:t>
            </a:r>
            <a:r>
              <a:rPr lang="en-US" sz="2000" dirty="0"/>
              <a:t>, </a:t>
            </a:r>
            <a:r>
              <a:rPr lang="en-US" sz="2000" dirty="0" err="1"/>
              <a:t>pokreće</a:t>
            </a:r>
            <a:r>
              <a:rPr lang="en-US" sz="2000" dirty="0"/>
              <a:t> se </a:t>
            </a:r>
            <a:r>
              <a:rPr lang="en-US" sz="2000" dirty="0" err="1"/>
              <a:t>ekran</a:t>
            </a:r>
            <a:r>
              <a:rPr lang="en-US" sz="2000" dirty="0"/>
              <a:t> za </a:t>
            </a:r>
            <a:r>
              <a:rPr lang="en-US" sz="2000" dirty="0" err="1"/>
              <a:t>konfiguraciju</a:t>
            </a:r>
            <a:endParaRPr lang="en-US" sz="2000" dirty="0">
              <a:cs typeface="Calibri"/>
            </a:endParaRPr>
          </a:p>
          <a:p>
            <a:pPr>
              <a:buClr>
                <a:srgbClr val="FFFFFF"/>
              </a:buClr>
            </a:pPr>
            <a:r>
              <a:rPr lang="en-US" sz="2000" dirty="0">
                <a:cs typeface="Calibri"/>
              </a:rPr>
              <a:t>Prvi </a:t>
            </a:r>
            <a:r>
              <a:rPr lang="en-US" sz="2000" dirty="0" err="1">
                <a:cs typeface="Calibri"/>
              </a:rPr>
              <a:t>korak</a:t>
            </a:r>
            <a:r>
              <a:rPr lang="en-US" sz="2000" dirty="0">
                <a:cs typeface="Calibri"/>
              </a:rPr>
              <a:t> je </a:t>
            </a:r>
            <a:r>
              <a:rPr lang="en-US" sz="2000" dirty="0" err="1">
                <a:cs typeface="Calibri"/>
              </a:rPr>
              <a:t>osnovna</a:t>
            </a:r>
            <a:r>
              <a:rPr lang="en-US" sz="2000" dirty="0">
                <a:cs typeface="Calibri"/>
              </a:rPr>
              <a:t> </a:t>
            </a:r>
            <a:r>
              <a:rPr lang="en-US" sz="2000" dirty="0" err="1">
                <a:cs typeface="Calibri"/>
              </a:rPr>
              <a:t>konfiguracija</a:t>
            </a:r>
            <a:r>
              <a:rPr lang="en-US" sz="2000" dirty="0">
                <a:cs typeface="Calibri"/>
              </a:rPr>
              <a:t> </a:t>
            </a:r>
            <a:r>
              <a:rPr lang="en-US" sz="2000" dirty="0" err="1">
                <a:cs typeface="Calibri"/>
              </a:rPr>
              <a:t>adaptera</a:t>
            </a:r>
            <a:r>
              <a:rPr lang="en-US" sz="2000" dirty="0">
                <a:cs typeface="Calibri"/>
              </a:rPr>
              <a:t> I </a:t>
            </a:r>
            <a:r>
              <a:rPr lang="en-US" sz="2000" dirty="0" err="1">
                <a:cs typeface="Calibri"/>
              </a:rPr>
              <a:t>razlikuje</a:t>
            </a:r>
            <a:r>
              <a:rPr lang="en-US" sz="2000" dirty="0">
                <a:cs typeface="Calibri"/>
              </a:rPr>
              <a:t> se u </a:t>
            </a:r>
            <a:r>
              <a:rPr lang="en-US" sz="2000" dirty="0" err="1">
                <a:cs typeface="Calibri"/>
              </a:rPr>
              <a:t>zavisnosti</a:t>
            </a:r>
            <a:r>
              <a:rPr lang="en-US" sz="2000" dirty="0">
                <a:cs typeface="Calibri"/>
              </a:rPr>
              <a:t> od </a:t>
            </a:r>
            <a:r>
              <a:rPr lang="en-US" sz="2000" dirty="0" err="1">
                <a:cs typeface="Calibri"/>
              </a:rPr>
              <a:t>izabranog</a:t>
            </a:r>
            <a:r>
              <a:rPr lang="en-US" sz="2000" dirty="0">
                <a:cs typeface="Calibri"/>
              </a:rPr>
              <a:t> </a:t>
            </a:r>
            <a:r>
              <a:rPr lang="en-US" sz="2000" dirty="0" err="1">
                <a:cs typeface="Calibri"/>
              </a:rPr>
              <a:t>adaptera</a:t>
            </a:r>
            <a:endParaRPr lang="en-US" sz="2000" dirty="0">
              <a:cs typeface="Calibri"/>
            </a:endParaRPr>
          </a:p>
        </p:txBody>
      </p:sp>
    </p:spTree>
    <p:extLst>
      <p:ext uri="{BB962C8B-B14F-4D97-AF65-F5344CB8AC3E}">
        <p14:creationId xmlns:p14="http://schemas.microsoft.com/office/powerpoint/2010/main" val="1020949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F6066A51-A335-D01A-7243-7E18471AC1BB}"/>
              </a:ext>
            </a:extLst>
          </p:cNvPr>
          <p:cNvSpPr>
            <a:spLocks noGrp="1"/>
          </p:cNvSpPr>
          <p:nvPr>
            <p:ph type="title"/>
          </p:nvPr>
        </p:nvSpPr>
        <p:spPr>
          <a:xfrm>
            <a:off x="491091" y="392419"/>
            <a:ext cx="5791841" cy="1453363"/>
          </a:xfrm>
        </p:spPr>
        <p:txBody>
          <a:bodyPr vert="horz" lIns="91440" tIns="45720" rIns="91440" bIns="45720" rtlCol="0" anchor="ctr">
            <a:normAutofit/>
          </a:bodyPr>
          <a:lstStyle/>
          <a:p>
            <a:r>
              <a:rPr lang="en-US"/>
              <a:t>Specifikacija formata</a:t>
            </a:r>
          </a:p>
        </p:txBody>
      </p:sp>
      <p:sp>
        <p:nvSpPr>
          <p:cNvPr id="3" name="Čuvar mesta za sadržaj 2">
            <a:extLst>
              <a:ext uri="{FF2B5EF4-FFF2-40B4-BE49-F238E27FC236}">
                <a16:creationId xmlns:a16="http://schemas.microsoft.com/office/drawing/2014/main" id="{19E675DA-244A-8468-6C8F-0330C47898E8}"/>
              </a:ext>
            </a:extLst>
          </p:cNvPr>
          <p:cNvSpPr>
            <a:spLocks noGrp="1"/>
          </p:cNvSpPr>
          <p:nvPr>
            <p:ph sz="half" idx="1"/>
          </p:nvPr>
        </p:nvSpPr>
        <p:spPr>
          <a:xfrm>
            <a:off x="282632" y="1961239"/>
            <a:ext cx="4764936" cy="4249843"/>
          </a:xfrm>
        </p:spPr>
        <p:txBody>
          <a:bodyPr vert="horz" lIns="91440" tIns="45720" rIns="91440" bIns="45720" rtlCol="0" anchor="ctr">
            <a:noAutofit/>
          </a:bodyPr>
          <a:lstStyle/>
          <a:p>
            <a:pPr>
              <a:lnSpc>
                <a:spcPct val="90000"/>
              </a:lnSpc>
            </a:pPr>
            <a:r>
              <a:rPr lang="en-US" sz="2000" dirty="0" err="1"/>
              <a:t>Sledeći</a:t>
            </a:r>
            <a:r>
              <a:rPr lang="en-US" sz="2000" dirty="0"/>
              <a:t> </a:t>
            </a:r>
            <a:r>
              <a:rPr lang="en-US" sz="2000" dirty="0" err="1"/>
              <a:t>korak</a:t>
            </a:r>
            <a:r>
              <a:rPr lang="en-US" sz="2000" dirty="0"/>
              <a:t> u </a:t>
            </a:r>
            <a:r>
              <a:rPr lang="en-US" sz="2000" dirty="0" err="1"/>
              <a:t>konfiguraciji</a:t>
            </a:r>
            <a:endParaRPr lang="en-US" sz="2000">
              <a:cs typeface="Calibri"/>
            </a:endParaRPr>
          </a:p>
          <a:p>
            <a:pPr>
              <a:lnSpc>
                <a:spcPct val="90000"/>
              </a:lnSpc>
            </a:pPr>
            <a:r>
              <a:rPr lang="en-US" sz="2000" dirty="0"/>
              <a:t>Samo za </a:t>
            </a:r>
            <a:r>
              <a:rPr lang="en-US" sz="2000" dirty="0" err="1"/>
              <a:t>generičke</a:t>
            </a:r>
            <a:r>
              <a:rPr lang="en-US" sz="2000" dirty="0"/>
              <a:t> </a:t>
            </a:r>
            <a:r>
              <a:rPr lang="en-US" sz="2000" dirty="0" err="1"/>
              <a:t>adaptere</a:t>
            </a:r>
            <a:r>
              <a:rPr lang="en-US" sz="2000" dirty="0"/>
              <a:t>, koji </a:t>
            </a:r>
            <a:r>
              <a:rPr lang="en-US" sz="2000" dirty="0" err="1"/>
              <a:t>podržavaju</a:t>
            </a:r>
            <a:r>
              <a:rPr lang="en-US" sz="2000" dirty="0"/>
              <a:t> </a:t>
            </a:r>
            <a:r>
              <a:rPr lang="en-US" sz="2000" dirty="0" err="1"/>
              <a:t>različite</a:t>
            </a:r>
            <a:r>
              <a:rPr lang="en-US" sz="2000" dirty="0"/>
              <a:t> </a:t>
            </a:r>
            <a:r>
              <a:rPr lang="en-US" sz="2000" dirty="0" err="1"/>
              <a:t>formate</a:t>
            </a:r>
            <a:r>
              <a:rPr lang="en-US" sz="2000" dirty="0"/>
              <a:t> </a:t>
            </a:r>
            <a:r>
              <a:rPr lang="en-US" sz="2000" dirty="0" err="1"/>
              <a:t>poruka</a:t>
            </a:r>
            <a:r>
              <a:rPr lang="en-US" sz="2000" dirty="0"/>
              <a:t> </a:t>
            </a:r>
            <a:r>
              <a:rPr lang="en-US" sz="2000" dirty="0" err="1"/>
              <a:t>koje</a:t>
            </a:r>
            <a:r>
              <a:rPr lang="en-US" sz="2000" dirty="0"/>
              <a:t> se </a:t>
            </a:r>
            <a:r>
              <a:rPr lang="en-US" sz="2000" dirty="0" err="1"/>
              <a:t>prenose</a:t>
            </a:r>
            <a:endParaRPr lang="en-US" sz="2000" dirty="0">
              <a:cs typeface="Calibri"/>
            </a:endParaRPr>
          </a:p>
          <a:p>
            <a:pPr>
              <a:lnSpc>
                <a:spcPct val="90000"/>
              </a:lnSpc>
            </a:pPr>
            <a:r>
              <a:rPr lang="en-US" sz="2000" dirty="0"/>
              <a:t>Na primer, message broker-</a:t>
            </a:r>
            <a:r>
              <a:rPr lang="en-US" sz="2000" err="1"/>
              <a:t>i</a:t>
            </a:r>
            <a:r>
              <a:rPr lang="en-US" sz="2000" dirty="0"/>
              <a:t> koji </a:t>
            </a:r>
            <a:r>
              <a:rPr lang="en-US" sz="2000" err="1"/>
              <a:t>mogu</a:t>
            </a:r>
            <a:r>
              <a:rPr lang="en-US" sz="2000" dirty="0"/>
              <a:t> </a:t>
            </a:r>
            <a:r>
              <a:rPr lang="en-US" sz="2000" err="1"/>
              <a:t>konzumirati</a:t>
            </a:r>
            <a:r>
              <a:rPr lang="en-US" sz="2000" dirty="0"/>
              <a:t> </a:t>
            </a:r>
            <a:r>
              <a:rPr lang="en-US" sz="2000" err="1"/>
              <a:t>poruke</a:t>
            </a:r>
            <a:r>
              <a:rPr lang="en-US" sz="2000" dirty="0"/>
              <a:t> u JSON </a:t>
            </a:r>
            <a:r>
              <a:rPr lang="en-US" sz="2000" err="1"/>
              <a:t>i</a:t>
            </a:r>
            <a:r>
              <a:rPr lang="en-US" sz="2000" dirty="0"/>
              <a:t> u </a:t>
            </a:r>
            <a:r>
              <a:rPr lang="en-US" sz="2000" err="1"/>
              <a:t>binarnom</a:t>
            </a:r>
            <a:r>
              <a:rPr lang="en-US" sz="2000" dirty="0"/>
              <a:t> </a:t>
            </a:r>
            <a:r>
              <a:rPr lang="en-US" sz="2000" err="1"/>
              <a:t>formatu</a:t>
            </a:r>
            <a:endParaRPr lang="en-US" sz="2000">
              <a:cs typeface="Calibri"/>
            </a:endParaRPr>
          </a:p>
          <a:p>
            <a:pPr>
              <a:lnSpc>
                <a:spcPct val="90000"/>
              </a:lnSpc>
            </a:pPr>
            <a:r>
              <a:rPr lang="en-US" sz="2000" err="1"/>
              <a:t>Trenutno</a:t>
            </a:r>
            <a:r>
              <a:rPr lang="en-US" sz="2000" dirty="0"/>
              <a:t> </a:t>
            </a:r>
            <a:r>
              <a:rPr lang="en-US" sz="2000" err="1"/>
              <a:t>podržani</a:t>
            </a:r>
            <a:r>
              <a:rPr lang="en-US" sz="2000" dirty="0"/>
              <a:t> </a:t>
            </a:r>
            <a:r>
              <a:rPr lang="en-US" sz="2000" err="1"/>
              <a:t>formati</a:t>
            </a:r>
            <a:r>
              <a:rPr lang="en-US" sz="2000" dirty="0"/>
              <a:t> </a:t>
            </a:r>
            <a:r>
              <a:rPr lang="en-US" sz="2000" err="1"/>
              <a:t>uključuju</a:t>
            </a:r>
            <a:r>
              <a:rPr lang="en-US" sz="2000" dirty="0"/>
              <a:t>: XML, </a:t>
            </a:r>
            <a:r>
              <a:rPr lang="en-US" sz="2000" err="1"/>
              <a:t>razne</a:t>
            </a:r>
            <a:r>
              <a:rPr lang="en-US" sz="2000" dirty="0"/>
              <a:t> JSON </a:t>
            </a:r>
            <a:r>
              <a:rPr lang="en-US" sz="2000" err="1"/>
              <a:t>reprezentacije</a:t>
            </a:r>
            <a:r>
              <a:rPr lang="en-US" sz="2000" dirty="0"/>
              <a:t>, </a:t>
            </a:r>
            <a:r>
              <a:rPr lang="en-US" sz="2000" err="1"/>
              <a:t>slike</a:t>
            </a:r>
            <a:r>
              <a:rPr lang="en-US" sz="2000" dirty="0"/>
              <a:t> </a:t>
            </a:r>
            <a:r>
              <a:rPr lang="en-US" sz="2000" err="1"/>
              <a:t>i</a:t>
            </a:r>
            <a:r>
              <a:rPr lang="en-US" sz="2000" dirty="0"/>
              <a:t> CSV</a:t>
            </a:r>
            <a:endParaRPr lang="en-US" sz="2000">
              <a:cs typeface="Calibri"/>
            </a:endParaRPr>
          </a:p>
          <a:p>
            <a:pPr>
              <a:lnSpc>
                <a:spcPct val="90000"/>
              </a:lnSpc>
            </a:pPr>
            <a:r>
              <a:rPr lang="en-US" sz="2000" dirty="0"/>
              <a:t>U </a:t>
            </a:r>
            <a:r>
              <a:rPr lang="en-US" sz="2000" dirty="0" err="1"/>
              <a:t>zavisnosti</a:t>
            </a:r>
            <a:r>
              <a:rPr lang="en-US" sz="2000" dirty="0"/>
              <a:t> od </a:t>
            </a:r>
            <a:r>
              <a:rPr lang="en-US" sz="2000" dirty="0" err="1"/>
              <a:t>izabranog</a:t>
            </a:r>
            <a:r>
              <a:rPr lang="en-US" sz="2000" dirty="0"/>
              <a:t> </a:t>
            </a:r>
            <a:r>
              <a:rPr lang="en-US" sz="2000" dirty="0" err="1"/>
              <a:t>formata</a:t>
            </a:r>
            <a:r>
              <a:rPr lang="en-US" sz="2000" dirty="0"/>
              <a:t>, </a:t>
            </a:r>
            <a:r>
              <a:rPr lang="en-US" sz="2000" dirty="0" err="1"/>
              <a:t>usleđuju</a:t>
            </a:r>
            <a:r>
              <a:rPr lang="en-US" sz="2000" dirty="0"/>
              <a:t> </a:t>
            </a:r>
            <a:r>
              <a:rPr lang="en-US" sz="2000" dirty="0" err="1"/>
              <a:t>dodatne</a:t>
            </a:r>
            <a:r>
              <a:rPr lang="en-US" sz="2000" dirty="0"/>
              <a:t> </a:t>
            </a:r>
            <a:r>
              <a:rPr lang="en-US" sz="2000" dirty="0" err="1"/>
              <a:t>konfiguracije</a:t>
            </a:r>
            <a:r>
              <a:rPr lang="en-US" sz="2000" dirty="0"/>
              <a:t> </a:t>
            </a:r>
            <a:r>
              <a:rPr lang="en-US" sz="2000" dirty="0" err="1"/>
              <a:t>specifične</a:t>
            </a:r>
            <a:r>
              <a:rPr lang="en-US" sz="2000" dirty="0"/>
              <a:t> za taj format</a:t>
            </a:r>
            <a:endParaRPr lang="en-US" sz="2000" dirty="0">
              <a:cs typeface="Calibri"/>
            </a:endParaRPr>
          </a:p>
        </p:txBody>
      </p:sp>
      <p:pic>
        <p:nvPicPr>
          <p:cNvPr id="5" name="Slika 5">
            <a:extLst>
              <a:ext uri="{FF2B5EF4-FFF2-40B4-BE49-F238E27FC236}">
                <a16:creationId xmlns:a16="http://schemas.microsoft.com/office/drawing/2014/main" id="{548E4ADB-D2DD-7AFB-E21C-650E72B2559C}"/>
              </a:ext>
            </a:extLst>
          </p:cNvPr>
          <p:cNvPicPr>
            <a:picLocks noGrp="1" noChangeAspect="1"/>
          </p:cNvPicPr>
          <p:nvPr>
            <p:ph sz="half" idx="2"/>
          </p:nvPr>
        </p:nvPicPr>
        <p:blipFill>
          <a:blip r:embed="rId4"/>
          <a:stretch>
            <a:fillRect/>
          </a:stretch>
        </p:blipFill>
        <p:spPr>
          <a:xfrm>
            <a:off x="5185843" y="1993241"/>
            <a:ext cx="6626683" cy="329810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50540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57AAE733-6C22-5FC2-A875-031BB0207B71}"/>
              </a:ext>
            </a:extLst>
          </p:cNvPr>
          <p:cNvSpPr>
            <a:spLocks noGrp="1"/>
          </p:cNvSpPr>
          <p:nvPr>
            <p:ph type="title"/>
          </p:nvPr>
        </p:nvSpPr>
        <p:spPr>
          <a:xfrm>
            <a:off x="965200" y="609600"/>
            <a:ext cx="7808140" cy="1099457"/>
          </a:xfrm>
        </p:spPr>
        <p:txBody>
          <a:bodyPr vert="horz" lIns="91440" tIns="45720" rIns="91440" bIns="45720" rtlCol="0" anchor="b">
            <a:normAutofit/>
          </a:bodyPr>
          <a:lstStyle/>
          <a:p>
            <a:r>
              <a:rPr lang="en-US" sz="4000"/>
              <a:t>Editor šeme</a:t>
            </a:r>
          </a:p>
        </p:txBody>
      </p:sp>
      <p:sp>
        <p:nvSpPr>
          <p:cNvPr id="3" name="Čuvar mesta za sadržaj 2">
            <a:extLst>
              <a:ext uri="{FF2B5EF4-FFF2-40B4-BE49-F238E27FC236}">
                <a16:creationId xmlns:a16="http://schemas.microsoft.com/office/drawing/2014/main" id="{618446D7-46C5-BE86-5D8F-62C7895D3E71}"/>
              </a:ext>
            </a:extLst>
          </p:cNvPr>
          <p:cNvSpPr>
            <a:spLocks noGrp="1"/>
          </p:cNvSpPr>
          <p:nvPr>
            <p:ph sz="half" idx="1"/>
          </p:nvPr>
        </p:nvSpPr>
        <p:spPr>
          <a:xfrm>
            <a:off x="665018" y="2176703"/>
            <a:ext cx="10729140" cy="3845405"/>
          </a:xfrm>
        </p:spPr>
        <p:txBody>
          <a:bodyPr vert="horz" lIns="91440" tIns="45720" rIns="91440" bIns="45720" rtlCol="0" anchor="t">
            <a:noAutofit/>
          </a:bodyPr>
          <a:lstStyle/>
          <a:p>
            <a:r>
              <a:rPr lang="en-US" sz="2400" dirty="0"/>
              <a:t>U </a:t>
            </a:r>
            <a:r>
              <a:rPr lang="en-US" sz="2400" dirty="0" err="1"/>
              <a:t>ovom</a:t>
            </a:r>
            <a:r>
              <a:rPr lang="en-US" sz="2400" dirty="0"/>
              <a:t> </a:t>
            </a:r>
            <a:r>
              <a:rPr lang="en-US" sz="2400" dirty="0" err="1"/>
              <a:t>koraku</a:t>
            </a:r>
            <a:r>
              <a:rPr lang="en-US" sz="2400" dirty="0"/>
              <a:t>, u </a:t>
            </a:r>
            <a:r>
              <a:rPr lang="en-US" sz="2400" dirty="0" err="1"/>
              <a:t>zavinosti</a:t>
            </a:r>
            <a:r>
              <a:rPr lang="en-US" sz="2400" dirty="0"/>
              <a:t> od </a:t>
            </a:r>
            <a:r>
              <a:rPr lang="en-US" sz="2400" dirty="0" err="1"/>
              <a:t>prethodno</a:t>
            </a:r>
            <a:r>
              <a:rPr lang="en-US" sz="2400" dirty="0"/>
              <a:t> </a:t>
            </a:r>
            <a:r>
              <a:rPr lang="en-US" sz="2400" dirty="0" err="1"/>
              <a:t>definisanih</a:t>
            </a:r>
            <a:r>
              <a:rPr lang="en-US" sz="2400" dirty="0"/>
              <a:t> </a:t>
            </a:r>
            <a:r>
              <a:rPr lang="en-US" sz="2400" dirty="0" err="1"/>
              <a:t>formata</a:t>
            </a:r>
            <a:r>
              <a:rPr lang="en-US" sz="2400" dirty="0"/>
              <a:t> </a:t>
            </a:r>
            <a:r>
              <a:rPr lang="en-US" sz="2400" dirty="0" err="1"/>
              <a:t>i</a:t>
            </a:r>
            <a:r>
              <a:rPr lang="en-US" sz="2400" dirty="0"/>
              <a:t> </a:t>
            </a:r>
            <a:r>
              <a:rPr lang="en-US" sz="2400" dirty="0" err="1"/>
              <a:t>protokola</a:t>
            </a:r>
            <a:r>
              <a:rPr lang="en-US" sz="2400" dirty="0"/>
              <a:t>, </a:t>
            </a:r>
            <a:r>
              <a:rPr lang="en-US" sz="2400" dirty="0" err="1"/>
              <a:t>sistem</a:t>
            </a:r>
            <a:r>
              <a:rPr lang="en-US" sz="2400" dirty="0"/>
              <a:t> </a:t>
            </a:r>
            <a:r>
              <a:rPr lang="en-US" sz="2400" dirty="0" err="1"/>
              <a:t>daje</a:t>
            </a:r>
            <a:r>
              <a:rPr lang="en-US" sz="2400" dirty="0"/>
              <a:t> </a:t>
            </a:r>
            <a:r>
              <a:rPr lang="en-US" sz="2400" dirty="0" err="1"/>
              <a:t>predefinisane</a:t>
            </a:r>
            <a:r>
              <a:rPr lang="en-US" sz="2400" dirty="0"/>
              <a:t> </a:t>
            </a:r>
            <a:r>
              <a:rPr lang="en-US" sz="2400" dirty="0" err="1"/>
              <a:t>šeme</a:t>
            </a:r>
            <a:r>
              <a:rPr lang="en-US" sz="2400" dirty="0"/>
              <a:t> </a:t>
            </a:r>
            <a:r>
              <a:rPr lang="en-US" sz="2400" dirty="0" err="1"/>
              <a:t>adaptera</a:t>
            </a:r>
            <a:endParaRPr lang="en-US" sz="2400" dirty="0">
              <a:cs typeface="Calibri"/>
            </a:endParaRPr>
          </a:p>
          <a:p>
            <a:r>
              <a:rPr lang="en-US" sz="2400" dirty="0"/>
              <a:t>Ako </a:t>
            </a:r>
            <a:r>
              <a:rPr lang="en-US" sz="2400" dirty="0" err="1"/>
              <a:t>su</a:t>
            </a:r>
            <a:r>
              <a:rPr lang="en-US" sz="2400" dirty="0"/>
              <a:t> u </a:t>
            </a:r>
            <a:r>
              <a:rPr lang="en-US" sz="2400" dirty="0" err="1"/>
              <a:t>pitanju</a:t>
            </a:r>
            <a:r>
              <a:rPr lang="en-US" sz="2400" dirty="0"/>
              <a:t> </a:t>
            </a:r>
            <a:r>
              <a:rPr lang="en-US" sz="2400" dirty="0" err="1"/>
              <a:t>specifični</a:t>
            </a:r>
            <a:r>
              <a:rPr lang="en-US" sz="2400" dirty="0"/>
              <a:t> </a:t>
            </a:r>
            <a:r>
              <a:rPr lang="en-US" sz="2400" dirty="0" err="1"/>
              <a:t>adapteri</a:t>
            </a:r>
            <a:r>
              <a:rPr lang="en-US" sz="2400" dirty="0"/>
              <a:t>, </a:t>
            </a:r>
            <a:r>
              <a:rPr lang="en-US" sz="2400" dirty="0" err="1"/>
              <a:t>povezuje</a:t>
            </a:r>
            <a:r>
              <a:rPr lang="en-US" sz="2400" dirty="0"/>
              <a:t> se </a:t>
            </a:r>
            <a:r>
              <a:rPr lang="en-US" sz="2400" dirty="0" err="1"/>
              <a:t>na</a:t>
            </a:r>
            <a:r>
              <a:rPr lang="en-US" sz="2400" dirty="0"/>
              <a:t> </a:t>
            </a:r>
            <a:r>
              <a:rPr lang="en-US" sz="2400" dirty="0" err="1"/>
              <a:t>sistem</a:t>
            </a:r>
            <a:r>
              <a:rPr lang="en-US" sz="2400" dirty="0"/>
              <a:t> u </a:t>
            </a:r>
            <a:r>
              <a:rPr lang="en-US" sz="2400" dirty="0" err="1"/>
              <a:t>pozadini</a:t>
            </a:r>
            <a:r>
              <a:rPr lang="en-US" sz="2400" dirty="0"/>
              <a:t> </a:t>
            </a:r>
            <a:r>
              <a:rPr lang="en-US" sz="2400" dirty="0" err="1"/>
              <a:t>i</a:t>
            </a:r>
            <a:r>
              <a:rPr lang="en-US" sz="2400" dirty="0"/>
              <a:t> </a:t>
            </a:r>
            <a:r>
              <a:rPr lang="en-US" sz="2400" dirty="0" err="1"/>
              <a:t>sluša</a:t>
            </a:r>
            <a:r>
              <a:rPr lang="en-US" sz="2400" dirty="0"/>
              <a:t> </a:t>
            </a:r>
            <a:r>
              <a:rPr lang="en-US" sz="2400" dirty="0" err="1"/>
              <a:t>dolazne</a:t>
            </a:r>
            <a:r>
              <a:rPr lang="en-US" sz="2400" dirty="0"/>
              <a:t> </a:t>
            </a:r>
            <a:r>
              <a:rPr lang="en-US" sz="2400" dirty="0" err="1"/>
              <a:t>podatke</a:t>
            </a:r>
            <a:endParaRPr lang="en-US" sz="2400" dirty="0">
              <a:cs typeface="Calibri"/>
            </a:endParaRPr>
          </a:p>
          <a:p>
            <a:r>
              <a:rPr lang="en-US" sz="2400" dirty="0" err="1"/>
              <a:t>Nakon</a:t>
            </a:r>
            <a:r>
              <a:rPr lang="en-US" sz="2400" dirty="0"/>
              <a:t> par </a:t>
            </a:r>
            <a:r>
              <a:rPr lang="en-US" sz="2400" dirty="0" err="1"/>
              <a:t>sekundi</a:t>
            </a:r>
            <a:r>
              <a:rPr lang="en-US" sz="2400" dirty="0"/>
              <a:t> </a:t>
            </a:r>
            <a:r>
              <a:rPr lang="en-US" sz="2400" dirty="0" err="1"/>
              <a:t>pojavljuje</a:t>
            </a:r>
            <a:r>
              <a:rPr lang="en-US" sz="2400" dirty="0"/>
              <a:t> se </a:t>
            </a:r>
            <a:r>
              <a:rPr lang="en-US" sz="2400" dirty="0" err="1"/>
              <a:t>detaljniji</a:t>
            </a:r>
            <a:r>
              <a:rPr lang="en-US" sz="2400" dirty="0"/>
              <a:t> editor </a:t>
            </a:r>
            <a:r>
              <a:rPr lang="en-US" sz="2400" dirty="0" err="1"/>
              <a:t>šeme</a:t>
            </a:r>
            <a:r>
              <a:rPr lang="en-US" sz="2400" dirty="0"/>
              <a:t> </a:t>
            </a:r>
            <a:r>
              <a:rPr lang="en-US" sz="2400" dirty="0" err="1"/>
              <a:t>sa</a:t>
            </a:r>
            <a:r>
              <a:rPr lang="en-US" sz="2400" dirty="0"/>
              <a:t> </a:t>
            </a:r>
            <a:r>
              <a:rPr lang="en-US" sz="2400" dirty="0" err="1"/>
              <a:t>listom</a:t>
            </a:r>
            <a:r>
              <a:rPr lang="en-US" sz="2400" dirty="0"/>
              <a:t> </a:t>
            </a:r>
            <a:r>
              <a:rPr lang="en-US" sz="2400" dirty="0" err="1"/>
              <a:t>detektovanih</a:t>
            </a:r>
            <a:r>
              <a:rPr lang="en-US" sz="2400" dirty="0"/>
              <a:t> </a:t>
            </a:r>
            <a:r>
              <a:rPr lang="en-US" sz="2400" dirty="0" err="1"/>
              <a:t>polja</a:t>
            </a:r>
            <a:r>
              <a:rPr lang="en-US" sz="2400" dirty="0"/>
              <a:t> </a:t>
            </a:r>
            <a:r>
              <a:rPr lang="en-US" sz="2400" dirty="0" err="1"/>
              <a:t>iz</a:t>
            </a:r>
            <a:r>
              <a:rPr lang="en-US" sz="2400" dirty="0"/>
              <a:t> </a:t>
            </a:r>
            <a:r>
              <a:rPr lang="en-US" sz="2400" dirty="0" err="1"/>
              <a:t>dolaznih</a:t>
            </a:r>
            <a:r>
              <a:rPr lang="en-US" sz="2400" dirty="0"/>
              <a:t> </a:t>
            </a:r>
            <a:r>
              <a:rPr lang="en-US" sz="2400" dirty="0" err="1"/>
              <a:t>evenata</a:t>
            </a:r>
            <a:endParaRPr lang="en-US" sz="2400" dirty="0">
              <a:cs typeface="Calibri"/>
            </a:endParaRPr>
          </a:p>
          <a:p>
            <a:r>
              <a:rPr lang="en-US" sz="2400" dirty="0"/>
              <a:t>U toolbar-u je </a:t>
            </a:r>
            <a:r>
              <a:rPr lang="en-US" sz="2400" err="1"/>
              <a:t>dostupno</a:t>
            </a:r>
            <a:r>
              <a:rPr lang="en-US" sz="2400" dirty="0"/>
              <a:t> </a:t>
            </a:r>
            <a:r>
              <a:rPr lang="en-US" sz="2400" err="1"/>
              <a:t>nekoliko</a:t>
            </a:r>
            <a:r>
              <a:rPr lang="en-US" sz="2400" dirty="0"/>
              <a:t> </a:t>
            </a:r>
            <a:r>
              <a:rPr lang="en-US" sz="2400" err="1"/>
              <a:t>konfiguracionih</a:t>
            </a:r>
            <a:r>
              <a:rPr lang="en-US" sz="2400" dirty="0"/>
              <a:t> </a:t>
            </a:r>
            <a:r>
              <a:rPr lang="en-US" sz="2400" err="1"/>
              <a:t>opcija</a:t>
            </a:r>
            <a:r>
              <a:rPr lang="en-US" sz="2400" dirty="0"/>
              <a:t> </a:t>
            </a:r>
            <a:r>
              <a:rPr lang="en-US" sz="2400" err="1"/>
              <a:t>koje</a:t>
            </a:r>
            <a:r>
              <a:rPr lang="en-US" sz="2400" dirty="0"/>
              <a:t> </a:t>
            </a:r>
            <a:r>
              <a:rPr lang="en-US" sz="2400" err="1"/>
              <a:t>transformišu</a:t>
            </a:r>
            <a:r>
              <a:rPr lang="en-US" sz="2400" dirty="0"/>
              <a:t> </a:t>
            </a:r>
            <a:r>
              <a:rPr lang="en-US" sz="2400" err="1"/>
              <a:t>šemu</a:t>
            </a:r>
            <a:endParaRPr lang="en-US" sz="2400">
              <a:cs typeface="Calibri"/>
            </a:endParaRPr>
          </a:p>
          <a:p>
            <a:pPr>
              <a:buClr>
                <a:srgbClr val="FFFFFF"/>
              </a:buClr>
            </a:pPr>
            <a:r>
              <a:rPr lang="en-US" sz="2400" err="1">
                <a:cs typeface="Calibri"/>
              </a:rPr>
              <a:t>Moguće</a:t>
            </a:r>
            <a:r>
              <a:rPr lang="en-US" sz="2400" dirty="0">
                <a:cs typeface="Calibri"/>
              </a:rPr>
              <a:t> je </a:t>
            </a:r>
            <a:r>
              <a:rPr lang="en-US" sz="2400" err="1">
                <a:cs typeface="Calibri"/>
              </a:rPr>
              <a:t>dodavanje</a:t>
            </a:r>
            <a:r>
              <a:rPr lang="en-US" sz="2400" dirty="0">
                <a:cs typeface="Calibri"/>
              </a:rPr>
              <a:t> property-ja, </a:t>
            </a:r>
            <a:r>
              <a:rPr lang="en-US" sz="2400" err="1">
                <a:cs typeface="Calibri"/>
              </a:rPr>
              <a:t>vrednosti</a:t>
            </a:r>
            <a:r>
              <a:rPr lang="en-US" sz="2400" dirty="0">
                <a:cs typeface="Calibri"/>
              </a:rPr>
              <a:t>, </a:t>
            </a:r>
            <a:r>
              <a:rPr lang="en-US" sz="2400" err="1">
                <a:cs typeface="Calibri"/>
              </a:rPr>
              <a:t>osvežavanje</a:t>
            </a:r>
            <a:r>
              <a:rPr lang="en-US" sz="2400" dirty="0">
                <a:cs typeface="Calibri"/>
              </a:rPr>
              <a:t>, </a:t>
            </a:r>
            <a:r>
              <a:rPr lang="en-US" sz="2400" err="1">
                <a:cs typeface="Calibri"/>
              </a:rPr>
              <a:t>brisanje</a:t>
            </a:r>
            <a:r>
              <a:rPr lang="en-US" sz="2400" dirty="0">
                <a:cs typeface="Calibri"/>
              </a:rPr>
              <a:t> </a:t>
            </a:r>
            <a:r>
              <a:rPr lang="en-US" sz="2400" err="1">
                <a:cs typeface="Calibri"/>
              </a:rPr>
              <a:t>polja</a:t>
            </a:r>
            <a:endParaRPr lang="en-US" sz="2400">
              <a:cs typeface="Calibri"/>
            </a:endParaRPr>
          </a:p>
        </p:txBody>
      </p:sp>
    </p:spTree>
    <p:extLst>
      <p:ext uri="{BB962C8B-B14F-4D97-AF65-F5344CB8AC3E}">
        <p14:creationId xmlns:p14="http://schemas.microsoft.com/office/powerpoint/2010/main" val="3084482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Slika 5" descr="Slika na kojoj se nalazi tekst&#10;&#10;Opis je automatski generisan">
            <a:extLst>
              <a:ext uri="{FF2B5EF4-FFF2-40B4-BE49-F238E27FC236}">
                <a16:creationId xmlns:a16="http://schemas.microsoft.com/office/drawing/2014/main" id="{9D6D1556-2F64-BD17-5140-B68140FAF19C}"/>
              </a:ext>
            </a:extLst>
          </p:cNvPr>
          <p:cNvPicPr>
            <a:picLocks noGrp="1" noChangeAspect="1"/>
          </p:cNvPicPr>
          <p:nvPr>
            <p:ph sz="half" idx="2"/>
          </p:nvPr>
        </p:nvPicPr>
        <p:blipFill>
          <a:blip r:embed="rId4"/>
          <a:stretch>
            <a:fillRect/>
          </a:stretch>
        </p:blipFill>
        <p:spPr>
          <a:xfrm>
            <a:off x="4810946" y="1463794"/>
            <a:ext cx="6897878" cy="343169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Čuvar mesta za sadržaj 2">
            <a:extLst>
              <a:ext uri="{FF2B5EF4-FFF2-40B4-BE49-F238E27FC236}">
                <a16:creationId xmlns:a16="http://schemas.microsoft.com/office/drawing/2014/main" id="{1899F575-E0BC-3817-3550-0FD1A58C5F5C}"/>
              </a:ext>
            </a:extLst>
          </p:cNvPr>
          <p:cNvSpPr>
            <a:spLocks noGrp="1"/>
          </p:cNvSpPr>
          <p:nvPr>
            <p:ph sz="half" idx="1"/>
          </p:nvPr>
        </p:nvSpPr>
        <p:spPr>
          <a:xfrm>
            <a:off x="283436" y="624106"/>
            <a:ext cx="4452512" cy="6101726"/>
          </a:xfrm>
        </p:spPr>
        <p:txBody>
          <a:bodyPr vert="horz" lIns="91440" tIns="45720" rIns="91440" bIns="45720" rtlCol="0" anchor="ctr">
            <a:normAutofit/>
          </a:bodyPr>
          <a:lstStyle/>
          <a:p>
            <a:pPr>
              <a:lnSpc>
                <a:spcPct val="90000"/>
              </a:lnSpc>
            </a:pPr>
            <a:r>
              <a:rPr lang="en-US" sz="2000" err="1"/>
              <a:t>Dodavanje</a:t>
            </a:r>
            <a:r>
              <a:rPr lang="en-US" sz="2000" dirty="0"/>
              <a:t> </a:t>
            </a:r>
            <a:r>
              <a:rPr lang="en-US" sz="2000" err="1"/>
              <a:t>ugnježdenog</a:t>
            </a:r>
            <a:r>
              <a:rPr lang="en-US" sz="2000" dirty="0"/>
              <a:t> property-ja: </a:t>
            </a:r>
            <a:r>
              <a:rPr lang="en-US" sz="2000" err="1"/>
              <a:t>modifikuje</a:t>
            </a:r>
            <a:r>
              <a:rPr lang="en-US" sz="2000" dirty="0"/>
              <a:t> </a:t>
            </a:r>
            <a:r>
              <a:rPr lang="en-US" sz="2000" err="1"/>
              <a:t>strukturu</a:t>
            </a:r>
            <a:r>
              <a:rPr lang="en-US" sz="2000" dirty="0"/>
              <a:t> </a:t>
            </a:r>
            <a:r>
              <a:rPr lang="en-US" sz="2000" err="1"/>
              <a:t>eventa</a:t>
            </a:r>
            <a:r>
              <a:rPr lang="en-US" sz="2000" dirty="0"/>
              <a:t> </a:t>
            </a:r>
            <a:r>
              <a:rPr lang="en-US" sz="2000" err="1"/>
              <a:t>tako</a:t>
            </a:r>
            <a:r>
              <a:rPr lang="en-US" sz="2000" dirty="0"/>
              <a:t> </a:t>
            </a:r>
            <a:r>
              <a:rPr lang="en-US" sz="2000" err="1"/>
              <a:t>što</a:t>
            </a:r>
            <a:r>
              <a:rPr lang="en-US" sz="2000" dirty="0"/>
              <a:t> </a:t>
            </a:r>
            <a:r>
              <a:rPr lang="en-US" sz="2000" err="1"/>
              <a:t>kreira</a:t>
            </a:r>
            <a:r>
              <a:rPr lang="en-US" sz="2000" dirty="0"/>
              <a:t> </a:t>
            </a:r>
            <a:r>
              <a:rPr lang="en-US" sz="2000" err="1"/>
              <a:t>ugnježdenu</a:t>
            </a:r>
            <a:r>
              <a:rPr lang="en-US" sz="2000" dirty="0"/>
              <a:t> </a:t>
            </a:r>
            <a:r>
              <a:rPr lang="en-US" sz="2000" err="1"/>
              <a:t>strukturu</a:t>
            </a:r>
            <a:endParaRPr lang="en-US" sz="2000">
              <a:cs typeface="Calibri"/>
            </a:endParaRPr>
          </a:p>
          <a:p>
            <a:pPr>
              <a:lnSpc>
                <a:spcPct val="90000"/>
              </a:lnSpc>
            </a:pPr>
            <a:r>
              <a:rPr lang="en-US" sz="2000" err="1"/>
              <a:t>Dodavanje</a:t>
            </a:r>
            <a:r>
              <a:rPr lang="en-US" sz="2000" dirty="0"/>
              <a:t> </a:t>
            </a:r>
            <a:r>
              <a:rPr lang="en-US" sz="2000" err="1"/>
              <a:t>statičke</a:t>
            </a:r>
            <a:r>
              <a:rPr lang="en-US" sz="2000" dirty="0"/>
              <a:t> </a:t>
            </a:r>
            <a:r>
              <a:rPr lang="en-US" sz="2000" err="1"/>
              <a:t>vrednosti</a:t>
            </a:r>
            <a:r>
              <a:rPr lang="en-US" sz="2000" dirty="0"/>
              <a:t>: novo polje </a:t>
            </a:r>
            <a:r>
              <a:rPr lang="en-US" sz="2000" err="1"/>
              <a:t>sa</a:t>
            </a:r>
            <a:r>
              <a:rPr lang="en-US" sz="2000" dirty="0"/>
              <a:t> </a:t>
            </a:r>
            <a:r>
              <a:rPr lang="en-US" sz="2000" err="1"/>
              <a:t>statičkom</a:t>
            </a:r>
            <a:r>
              <a:rPr lang="en-US" sz="2000" dirty="0"/>
              <a:t> </a:t>
            </a:r>
            <a:r>
              <a:rPr lang="en-US" sz="2000" err="1"/>
              <a:t>vrednošču</a:t>
            </a:r>
            <a:endParaRPr lang="en-US" sz="2000">
              <a:cs typeface="Calibri"/>
            </a:endParaRPr>
          </a:p>
          <a:p>
            <a:pPr>
              <a:lnSpc>
                <a:spcPct val="90000"/>
              </a:lnSpc>
            </a:pPr>
            <a:r>
              <a:rPr lang="en-US" sz="2000" err="1"/>
              <a:t>Dodavanje</a:t>
            </a:r>
            <a:r>
              <a:rPr lang="en-US" sz="2000" dirty="0"/>
              <a:t> timestamp-a: </a:t>
            </a:r>
            <a:r>
              <a:rPr lang="en-US" sz="2000" err="1"/>
              <a:t>dodaje</a:t>
            </a:r>
            <a:r>
              <a:rPr lang="en-US" sz="2000" dirty="0"/>
              <a:t> </a:t>
            </a:r>
            <a:r>
              <a:rPr lang="en-US" sz="2000" err="1"/>
              <a:t>trenutni</a:t>
            </a:r>
            <a:r>
              <a:rPr lang="en-US" sz="2000" dirty="0"/>
              <a:t> timestamp </a:t>
            </a:r>
            <a:r>
              <a:rPr lang="en-US" sz="2000" err="1"/>
              <a:t>na</a:t>
            </a:r>
            <a:r>
              <a:rPr lang="en-US" sz="2000" dirty="0"/>
              <a:t> </a:t>
            </a:r>
            <a:r>
              <a:rPr lang="en-US" sz="2000" err="1"/>
              <a:t>svaki</a:t>
            </a:r>
            <a:r>
              <a:rPr lang="en-US" sz="2000" dirty="0"/>
              <a:t> </a:t>
            </a:r>
            <a:r>
              <a:rPr lang="en-US" sz="2000" err="1"/>
              <a:t>dolazni</a:t>
            </a:r>
            <a:r>
              <a:rPr lang="en-US" sz="2000" dirty="0"/>
              <a:t> event</a:t>
            </a:r>
            <a:endParaRPr lang="en-US" sz="2000">
              <a:cs typeface="Calibri"/>
            </a:endParaRPr>
          </a:p>
          <a:p>
            <a:pPr>
              <a:lnSpc>
                <a:spcPct val="90000"/>
              </a:lnSpc>
            </a:pPr>
            <a:r>
              <a:rPr lang="en-US" sz="2000" dirty="0"/>
              <a:t>Refresh: </a:t>
            </a:r>
            <a:r>
              <a:rPr lang="en-US" sz="2000" err="1"/>
              <a:t>osvežava</a:t>
            </a:r>
            <a:r>
              <a:rPr lang="en-US" sz="2000" dirty="0"/>
              <a:t> </a:t>
            </a:r>
            <a:r>
              <a:rPr lang="en-US" sz="2000" err="1"/>
              <a:t>šemu</a:t>
            </a:r>
            <a:endParaRPr lang="en-US" sz="2000">
              <a:cs typeface="Calibri"/>
            </a:endParaRPr>
          </a:p>
          <a:p>
            <a:pPr>
              <a:lnSpc>
                <a:spcPct val="90000"/>
              </a:lnSpc>
            </a:pPr>
            <a:r>
              <a:rPr lang="en-US" sz="2000" err="1"/>
              <a:t>Brisanje</a:t>
            </a:r>
            <a:r>
              <a:rPr lang="en-US" sz="2000" dirty="0"/>
              <a:t> </a:t>
            </a:r>
            <a:r>
              <a:rPr lang="en-US" sz="2000" err="1"/>
              <a:t>polja</a:t>
            </a:r>
            <a:endParaRPr lang="en-US" sz="2000">
              <a:cs typeface="Calibri"/>
            </a:endParaRPr>
          </a:p>
          <a:p>
            <a:pPr>
              <a:lnSpc>
                <a:spcPct val="90000"/>
              </a:lnSpc>
            </a:pPr>
            <a:r>
              <a:rPr lang="en-US" sz="2000" dirty="0"/>
              <a:t>Oblast </a:t>
            </a:r>
            <a:r>
              <a:rPr lang="en-US" sz="2000" err="1"/>
              <a:t>delovanja</a:t>
            </a:r>
            <a:r>
              <a:rPr lang="en-US" sz="2000" dirty="0"/>
              <a:t> </a:t>
            </a:r>
            <a:r>
              <a:rPr lang="en-US" sz="2000" err="1"/>
              <a:t>polja</a:t>
            </a:r>
            <a:r>
              <a:rPr lang="en-US" sz="2000" dirty="0"/>
              <a:t>: za </a:t>
            </a:r>
            <a:r>
              <a:rPr lang="en-US" sz="2000" err="1"/>
              <a:t>svako</a:t>
            </a:r>
            <a:r>
              <a:rPr lang="en-US" sz="2000" dirty="0"/>
              <a:t> polje </a:t>
            </a:r>
            <a:r>
              <a:rPr lang="en-US" sz="2000" err="1"/>
              <a:t>može</a:t>
            </a:r>
            <a:r>
              <a:rPr lang="en-US" sz="2000" dirty="0"/>
              <a:t> se </a:t>
            </a:r>
            <a:r>
              <a:rPr lang="en-US" sz="2000" err="1"/>
              <a:t>definisati</a:t>
            </a:r>
            <a:r>
              <a:rPr lang="en-US" sz="2000" dirty="0"/>
              <a:t> </a:t>
            </a:r>
            <a:r>
              <a:rPr lang="en-US" sz="2000" err="1"/>
              <a:t>jedinica</a:t>
            </a:r>
            <a:r>
              <a:rPr lang="en-US" sz="2000" dirty="0"/>
              <a:t>, </a:t>
            </a:r>
            <a:r>
              <a:rPr lang="en-US" sz="2000" err="1"/>
              <a:t>dimenzija</a:t>
            </a:r>
            <a:r>
              <a:rPr lang="en-US" sz="2000" dirty="0"/>
              <a:t> </a:t>
            </a:r>
            <a:r>
              <a:rPr lang="en-US" sz="2000" err="1"/>
              <a:t>ili</a:t>
            </a:r>
            <a:r>
              <a:rPr lang="en-US" sz="2000" dirty="0"/>
              <a:t> </a:t>
            </a:r>
            <a:r>
              <a:rPr lang="en-US" sz="2000" err="1"/>
              <a:t>heder</a:t>
            </a:r>
            <a:r>
              <a:rPr lang="en-US" sz="2000" dirty="0"/>
              <a:t>, koji se </a:t>
            </a:r>
            <a:r>
              <a:rPr lang="en-US" sz="2000" err="1"/>
              <a:t>kasnije</a:t>
            </a:r>
            <a:r>
              <a:rPr lang="en-US" sz="2000" dirty="0"/>
              <a:t> </a:t>
            </a:r>
            <a:r>
              <a:rPr lang="en-US" sz="2000" err="1"/>
              <a:t>koriste</a:t>
            </a:r>
            <a:r>
              <a:rPr lang="en-US" sz="2000" dirty="0"/>
              <a:t> za </a:t>
            </a:r>
            <a:r>
              <a:rPr lang="en-US" sz="2000" err="1"/>
              <a:t>konfigurisanje</a:t>
            </a:r>
            <a:r>
              <a:rPr lang="en-US" sz="2000" dirty="0"/>
              <a:t> </a:t>
            </a:r>
            <a:r>
              <a:rPr lang="en-US" sz="2000" err="1"/>
              <a:t>elemenata</a:t>
            </a:r>
            <a:r>
              <a:rPr lang="en-US" sz="2000" dirty="0"/>
              <a:t> pipeline-a</a:t>
            </a:r>
            <a:endParaRPr lang="en-US" sz="2000" dirty="0">
              <a:cs typeface="Calibri"/>
            </a:endParaRPr>
          </a:p>
        </p:txBody>
      </p:sp>
    </p:spTree>
    <p:extLst>
      <p:ext uri="{BB962C8B-B14F-4D97-AF65-F5344CB8AC3E}">
        <p14:creationId xmlns:p14="http://schemas.microsoft.com/office/powerpoint/2010/main" val="3193986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Čuvar mesta za sadržaj 2">
            <a:extLst>
              <a:ext uri="{FF2B5EF4-FFF2-40B4-BE49-F238E27FC236}">
                <a16:creationId xmlns:a16="http://schemas.microsoft.com/office/drawing/2014/main" id="{1899F575-E0BC-3817-3550-0FD1A58C5F5C}"/>
              </a:ext>
            </a:extLst>
          </p:cNvPr>
          <p:cNvSpPr>
            <a:spLocks noGrp="1"/>
          </p:cNvSpPr>
          <p:nvPr>
            <p:ph sz="half" idx="1"/>
          </p:nvPr>
        </p:nvSpPr>
        <p:spPr>
          <a:xfrm>
            <a:off x="132490" y="1049150"/>
            <a:ext cx="7650175" cy="5208450"/>
          </a:xfrm>
        </p:spPr>
        <p:txBody>
          <a:bodyPr vert="horz" lIns="91440" tIns="45720" rIns="91440" bIns="45720" rtlCol="0" anchor="t">
            <a:noAutofit/>
          </a:bodyPr>
          <a:lstStyle/>
          <a:p>
            <a:pPr>
              <a:lnSpc>
                <a:spcPct val="90000"/>
              </a:lnSpc>
            </a:pPr>
            <a:r>
              <a:rPr lang="en-US" dirty="0"/>
              <a:t>Za </a:t>
            </a:r>
            <a:r>
              <a:rPr lang="en-US" dirty="0" err="1"/>
              <a:t>svako</a:t>
            </a:r>
            <a:r>
              <a:rPr lang="en-US" dirty="0"/>
              <a:t> polje </a:t>
            </a:r>
            <a:r>
              <a:rPr lang="en-US" dirty="0" err="1"/>
              <a:t>dostupne</a:t>
            </a:r>
            <a:r>
              <a:rPr lang="en-US" dirty="0"/>
              <a:t> </a:t>
            </a:r>
            <a:r>
              <a:rPr lang="en-US" dirty="0" err="1"/>
              <a:t>su</a:t>
            </a:r>
            <a:r>
              <a:rPr lang="en-US" dirty="0"/>
              <a:t> </a:t>
            </a:r>
            <a:r>
              <a:rPr lang="en-US" dirty="0" err="1"/>
              <a:t>dodatne</a:t>
            </a:r>
            <a:r>
              <a:rPr lang="en-US" dirty="0"/>
              <a:t> </a:t>
            </a:r>
            <a:r>
              <a:rPr lang="en-US" dirty="0" err="1"/>
              <a:t>konfiguracione</a:t>
            </a:r>
            <a:r>
              <a:rPr lang="en-US" dirty="0"/>
              <a:t> </a:t>
            </a:r>
            <a:r>
              <a:rPr lang="en-US" dirty="0" err="1"/>
              <a:t>opcije</a:t>
            </a:r>
            <a:r>
              <a:rPr lang="en-US" dirty="0"/>
              <a:t> </a:t>
            </a:r>
            <a:r>
              <a:rPr lang="en-US" dirty="0" err="1"/>
              <a:t>klikom</a:t>
            </a:r>
            <a:r>
              <a:rPr lang="en-US" dirty="0"/>
              <a:t> </a:t>
            </a:r>
            <a:r>
              <a:rPr lang="en-US" dirty="0" err="1"/>
              <a:t>na</a:t>
            </a:r>
            <a:r>
              <a:rPr lang="en-US" dirty="0"/>
              <a:t> "Edit" </a:t>
            </a:r>
            <a:r>
              <a:rPr lang="en-US" dirty="0" err="1"/>
              <a:t>dugme</a:t>
            </a:r>
            <a:r>
              <a:rPr lang="en-US" dirty="0"/>
              <a:t>:</a:t>
            </a:r>
            <a:endParaRPr lang="en-US" dirty="0">
              <a:cs typeface="Calibri"/>
            </a:endParaRPr>
          </a:p>
          <a:p>
            <a:pPr lvl="1">
              <a:lnSpc>
                <a:spcPct val="90000"/>
              </a:lnSpc>
              <a:buClr>
                <a:srgbClr val="FFFFFF"/>
              </a:buClr>
            </a:pPr>
            <a:r>
              <a:rPr lang="en-US" sz="1800" dirty="0">
                <a:cs typeface="Calibri"/>
              </a:rPr>
              <a:t>Label - </a:t>
            </a:r>
            <a:r>
              <a:rPr lang="en-US" sz="1800" dirty="0" err="1">
                <a:cs typeface="Calibri"/>
              </a:rPr>
              <a:t>definiše</a:t>
            </a:r>
            <a:r>
              <a:rPr lang="en-US" sz="1800" dirty="0">
                <a:cs typeface="Calibri"/>
              </a:rPr>
              <a:t> </a:t>
            </a:r>
            <a:r>
              <a:rPr lang="en-US" sz="1800" dirty="0" err="1">
                <a:cs typeface="Calibri"/>
              </a:rPr>
              <a:t>ljudski</a:t>
            </a:r>
            <a:r>
              <a:rPr lang="en-US" sz="1800" dirty="0">
                <a:cs typeface="Calibri"/>
              </a:rPr>
              <a:t> </a:t>
            </a:r>
            <a:r>
              <a:rPr lang="en-US" sz="1800" dirty="0" err="1">
                <a:cs typeface="Calibri"/>
              </a:rPr>
              <a:t>razumljivu</a:t>
            </a:r>
            <a:r>
              <a:rPr lang="en-US" sz="1800" dirty="0">
                <a:cs typeface="Calibri"/>
              </a:rPr>
              <a:t> </a:t>
            </a:r>
            <a:r>
              <a:rPr lang="en-US" sz="1800" dirty="0" err="1">
                <a:cs typeface="Calibri"/>
              </a:rPr>
              <a:t>labelu</a:t>
            </a:r>
            <a:r>
              <a:rPr lang="en-US" sz="1800" dirty="0">
                <a:cs typeface="Calibri"/>
              </a:rPr>
              <a:t> za polje</a:t>
            </a:r>
          </a:p>
          <a:p>
            <a:pPr lvl="1">
              <a:lnSpc>
                <a:spcPct val="90000"/>
              </a:lnSpc>
              <a:buClr>
                <a:srgbClr val="FFFFFF"/>
              </a:buClr>
            </a:pPr>
            <a:r>
              <a:rPr lang="en-US" sz="1800" dirty="0">
                <a:cs typeface="Calibri"/>
              </a:rPr>
              <a:t>Runtime Name – </a:t>
            </a:r>
            <a:r>
              <a:rPr lang="en-US" sz="1800" dirty="0" err="1">
                <a:cs typeface="Calibri"/>
              </a:rPr>
              <a:t>identifikator</a:t>
            </a:r>
            <a:r>
              <a:rPr lang="en-US" sz="1800" dirty="0">
                <a:cs typeface="Calibri"/>
              </a:rPr>
              <a:t> </a:t>
            </a:r>
            <a:r>
              <a:rPr lang="en-US" sz="1800" dirty="0" err="1">
                <a:cs typeface="Calibri"/>
              </a:rPr>
              <a:t>polja</a:t>
            </a:r>
            <a:r>
              <a:rPr lang="en-US" sz="1800" dirty="0">
                <a:cs typeface="Calibri"/>
              </a:rPr>
              <a:t> u </a:t>
            </a:r>
            <a:r>
              <a:rPr lang="en-US" sz="1800" dirty="0" err="1">
                <a:cs typeface="Calibri"/>
              </a:rPr>
              <a:t>podložnom</a:t>
            </a:r>
            <a:r>
              <a:rPr lang="en-US" sz="1800" dirty="0">
                <a:cs typeface="Calibri"/>
              </a:rPr>
              <a:t> </a:t>
            </a:r>
            <a:r>
              <a:rPr lang="en-US" sz="1800" dirty="0" err="1">
                <a:cs typeface="Calibri"/>
              </a:rPr>
              <a:t>formatu</a:t>
            </a:r>
            <a:r>
              <a:rPr lang="en-US" sz="1800" dirty="0">
                <a:cs typeface="Calibri"/>
              </a:rPr>
              <a:t> </a:t>
            </a:r>
            <a:r>
              <a:rPr lang="en-US" sz="1800" dirty="0" err="1">
                <a:cs typeface="Calibri"/>
              </a:rPr>
              <a:t>poruke</a:t>
            </a:r>
            <a:r>
              <a:rPr lang="en-US" sz="1800" dirty="0">
                <a:cs typeface="Calibri"/>
              </a:rPr>
              <a:t>; </a:t>
            </a:r>
            <a:r>
              <a:rPr lang="en-US" sz="1800" dirty="0" err="1">
                <a:cs typeface="Calibri"/>
              </a:rPr>
              <a:t>preimenovanje</a:t>
            </a:r>
            <a:r>
              <a:rPr lang="en-US" sz="1800" dirty="0">
                <a:cs typeface="Calibri"/>
              </a:rPr>
              <a:t> </a:t>
            </a:r>
            <a:r>
              <a:rPr lang="en-US" sz="1800" dirty="0" err="1">
                <a:cs typeface="Calibri"/>
              </a:rPr>
              <a:t>će</a:t>
            </a:r>
            <a:r>
              <a:rPr lang="en-US" sz="1800" dirty="0">
                <a:cs typeface="Calibri"/>
              </a:rPr>
              <a:t> </a:t>
            </a:r>
            <a:r>
              <a:rPr lang="en-US" sz="1800" dirty="0" err="1">
                <a:cs typeface="Calibri"/>
              </a:rPr>
              <a:t>izazvati</a:t>
            </a:r>
            <a:r>
              <a:rPr lang="en-US" sz="1800" dirty="0">
                <a:cs typeface="Calibri"/>
              </a:rPr>
              <a:t> </a:t>
            </a:r>
            <a:r>
              <a:rPr lang="en-US" sz="1800" dirty="0" err="1">
                <a:cs typeface="Calibri"/>
              </a:rPr>
              <a:t>transformaciono</a:t>
            </a:r>
            <a:r>
              <a:rPr lang="en-US" sz="1800" dirty="0">
                <a:cs typeface="Calibri"/>
              </a:rPr>
              <a:t> </a:t>
            </a:r>
            <a:r>
              <a:rPr lang="en-US" sz="1800" dirty="0" err="1">
                <a:cs typeface="Calibri"/>
              </a:rPr>
              <a:t>pravilo</a:t>
            </a:r>
            <a:endParaRPr lang="en-US" sz="1800" dirty="0">
              <a:cs typeface="Calibri"/>
            </a:endParaRPr>
          </a:p>
          <a:p>
            <a:pPr lvl="1">
              <a:lnSpc>
                <a:spcPct val="90000"/>
              </a:lnSpc>
              <a:buClr>
                <a:srgbClr val="FFFFFF"/>
              </a:buClr>
            </a:pPr>
            <a:r>
              <a:rPr lang="en-US" sz="1800" dirty="0">
                <a:cs typeface="Calibri"/>
              </a:rPr>
              <a:t>Domain Property/Semantic Type – da bi Streampipe </a:t>
            </a:r>
            <a:r>
              <a:rPr lang="en-US" sz="1800" dirty="0" err="1">
                <a:cs typeface="Calibri"/>
              </a:rPr>
              <a:t>bolje</a:t>
            </a:r>
            <a:r>
              <a:rPr lang="en-US" sz="1800" dirty="0">
                <a:cs typeface="Calibri"/>
              </a:rPr>
              <a:t> </a:t>
            </a:r>
            <a:r>
              <a:rPr lang="en-US" sz="1800" dirty="0" err="1">
                <a:cs typeface="Calibri"/>
              </a:rPr>
              <a:t>razumeo</a:t>
            </a:r>
            <a:r>
              <a:rPr lang="en-US" sz="1800" dirty="0">
                <a:cs typeface="Calibri"/>
              </a:rPr>
              <a:t> </a:t>
            </a:r>
            <a:r>
              <a:rPr lang="en-US" sz="1800" dirty="0" err="1">
                <a:cs typeface="Calibri"/>
              </a:rPr>
              <a:t>vrednost</a:t>
            </a:r>
            <a:r>
              <a:rPr lang="en-US" sz="1800" dirty="0">
                <a:cs typeface="Calibri"/>
              </a:rPr>
              <a:t> </a:t>
            </a:r>
            <a:r>
              <a:rPr lang="en-US" sz="1800" dirty="0" err="1">
                <a:cs typeface="Calibri"/>
              </a:rPr>
              <a:t>koju</a:t>
            </a:r>
            <a:r>
              <a:rPr lang="en-US" sz="1800" dirty="0">
                <a:cs typeface="Calibri"/>
              </a:rPr>
              <a:t> polje </a:t>
            </a:r>
            <a:r>
              <a:rPr lang="en-US" sz="1800" dirty="0" err="1">
                <a:cs typeface="Calibri"/>
              </a:rPr>
              <a:t>reprezentuje</a:t>
            </a:r>
            <a:r>
              <a:rPr lang="en-US" sz="1800" dirty="0">
                <a:cs typeface="Calibri"/>
              </a:rPr>
              <a:t>, </a:t>
            </a:r>
            <a:r>
              <a:rPr lang="en-US" sz="1800" dirty="0" err="1">
                <a:cs typeface="Calibri"/>
              </a:rPr>
              <a:t>dodeljuje</a:t>
            </a:r>
            <a:r>
              <a:rPr lang="en-US" sz="1800" dirty="0">
                <a:cs typeface="Calibri"/>
              </a:rPr>
              <a:t> mu se </a:t>
            </a:r>
            <a:r>
              <a:rPr lang="en-US" sz="1800" dirty="0" err="1">
                <a:cs typeface="Calibri"/>
              </a:rPr>
              <a:t>semantički</a:t>
            </a:r>
            <a:r>
              <a:rPr lang="en-US" sz="1800" dirty="0">
                <a:cs typeface="Calibri"/>
              </a:rPr>
              <a:t> tip (</a:t>
            </a:r>
            <a:r>
              <a:rPr lang="en-US" sz="1800" dirty="0" err="1">
                <a:cs typeface="Calibri"/>
              </a:rPr>
              <a:t>na</a:t>
            </a:r>
            <a:r>
              <a:rPr lang="en-US" sz="1800" dirty="0">
                <a:cs typeface="Calibri"/>
              </a:rPr>
              <a:t> primer, </a:t>
            </a:r>
            <a:r>
              <a:rPr lang="en-US" sz="1800" dirty="0" err="1">
                <a:cs typeface="Calibri"/>
              </a:rPr>
              <a:t>temperatura</a:t>
            </a:r>
            <a:r>
              <a:rPr lang="en-US" sz="1800" dirty="0">
                <a:cs typeface="Calibri"/>
              </a:rPr>
              <a:t>)</a:t>
            </a:r>
          </a:p>
          <a:p>
            <a:pPr lvl="1">
              <a:lnSpc>
                <a:spcPct val="90000"/>
              </a:lnSpc>
              <a:buClr>
                <a:srgbClr val="FFFFFF"/>
              </a:buClr>
            </a:pPr>
            <a:r>
              <a:rPr lang="en-US" sz="1800" dirty="0">
                <a:cs typeface="Calibri"/>
              </a:rPr>
              <a:t>Mark as Timestamp – </a:t>
            </a:r>
            <a:r>
              <a:rPr lang="en-US" sz="1800" dirty="0" err="1">
                <a:cs typeface="Calibri"/>
              </a:rPr>
              <a:t>ukazujte</a:t>
            </a:r>
            <a:r>
              <a:rPr lang="en-US" sz="1800" dirty="0">
                <a:cs typeface="Calibri"/>
              </a:rPr>
              <a:t> da je  </a:t>
            </a:r>
            <a:r>
              <a:rPr lang="en-US" sz="1800" dirty="0" err="1">
                <a:cs typeface="Calibri"/>
              </a:rPr>
              <a:t>odabrana</a:t>
            </a:r>
            <a:r>
              <a:rPr lang="en-US" sz="1800" dirty="0">
                <a:cs typeface="Calibri"/>
              </a:rPr>
              <a:t> </a:t>
            </a:r>
            <a:r>
              <a:rPr lang="en-US" sz="1800" dirty="0" err="1">
                <a:cs typeface="Calibri"/>
              </a:rPr>
              <a:t>vrednost</a:t>
            </a:r>
            <a:r>
              <a:rPr lang="en-US" sz="1800" dirty="0">
                <a:cs typeface="Calibri"/>
              </a:rPr>
              <a:t> </a:t>
            </a:r>
            <a:r>
              <a:rPr lang="en-US" sz="1800" dirty="0" err="1">
                <a:cs typeface="Calibri"/>
              </a:rPr>
              <a:t>vremenska</a:t>
            </a:r>
            <a:r>
              <a:rPr lang="en-US" sz="1800" dirty="0">
                <a:cs typeface="Calibri"/>
              </a:rPr>
              <a:t> </a:t>
            </a:r>
            <a:r>
              <a:rPr lang="en-US" sz="1800" dirty="0" err="1">
                <a:cs typeface="Calibri"/>
              </a:rPr>
              <a:t>vrednost</a:t>
            </a:r>
            <a:r>
              <a:rPr lang="en-US" sz="1800" dirty="0">
                <a:cs typeface="Calibri"/>
              </a:rPr>
              <a:t> timestamp; </a:t>
            </a:r>
            <a:r>
              <a:rPr lang="en-US" sz="1800" dirty="0" err="1">
                <a:cs typeface="Calibri"/>
              </a:rPr>
              <a:t>kada</a:t>
            </a:r>
            <a:r>
              <a:rPr lang="en-US" sz="1800" dirty="0">
                <a:cs typeface="Calibri"/>
              </a:rPr>
              <a:t> je </a:t>
            </a:r>
            <a:r>
              <a:rPr lang="en-US" sz="1800" dirty="0" err="1">
                <a:cs typeface="Calibri"/>
              </a:rPr>
              <a:t>ovo</a:t>
            </a:r>
            <a:r>
              <a:rPr lang="en-US" sz="1800" dirty="0">
                <a:cs typeface="Calibri"/>
              </a:rPr>
              <a:t> </a:t>
            </a:r>
            <a:r>
              <a:rPr lang="en-US" sz="1800" dirty="0" err="1">
                <a:cs typeface="Calibri"/>
              </a:rPr>
              <a:t>izabrano</a:t>
            </a:r>
            <a:r>
              <a:rPr lang="en-US" sz="1800" dirty="0">
                <a:cs typeface="Calibri"/>
              </a:rPr>
              <a:t>, </a:t>
            </a:r>
            <a:r>
              <a:rPr lang="en-US" sz="1800" dirty="0" err="1">
                <a:cs typeface="Calibri"/>
              </a:rPr>
              <a:t>moguće</a:t>
            </a:r>
            <a:r>
              <a:rPr lang="en-US" sz="1800" dirty="0">
                <a:cs typeface="Calibri"/>
              </a:rPr>
              <a:t> je </a:t>
            </a:r>
            <a:r>
              <a:rPr lang="en-US" sz="1800" dirty="0" err="1">
                <a:cs typeface="Calibri"/>
              </a:rPr>
              <a:t>konfigurisati</a:t>
            </a:r>
            <a:r>
              <a:rPr lang="en-US" sz="1800" dirty="0">
                <a:cs typeface="Calibri"/>
              </a:rPr>
              <a:t> timestamp </a:t>
            </a:r>
            <a:r>
              <a:rPr lang="en-US" sz="1800" dirty="0" err="1">
                <a:cs typeface="Calibri"/>
              </a:rPr>
              <a:t>konvertor</a:t>
            </a:r>
            <a:r>
              <a:rPr lang="en-US" sz="1800" dirty="0">
                <a:cs typeface="Calibri"/>
              </a:rPr>
              <a:t> koji </a:t>
            </a:r>
            <a:r>
              <a:rPr lang="en-US" sz="1800" dirty="0" err="1">
                <a:cs typeface="Calibri"/>
              </a:rPr>
              <a:t>će</a:t>
            </a:r>
            <a:r>
              <a:rPr lang="en-US" sz="1800" dirty="0">
                <a:cs typeface="Calibri"/>
              </a:rPr>
              <a:t> </a:t>
            </a:r>
            <a:r>
              <a:rPr lang="en-US" sz="1800" dirty="0" err="1">
                <a:cs typeface="Calibri"/>
              </a:rPr>
              <a:t>konvertovati</a:t>
            </a:r>
            <a:r>
              <a:rPr lang="en-US" sz="1800" dirty="0">
                <a:cs typeface="Calibri"/>
              </a:rPr>
              <a:t> </a:t>
            </a:r>
            <a:r>
              <a:rPr lang="en-US" sz="1800" dirty="0" err="1">
                <a:cs typeface="Calibri"/>
              </a:rPr>
              <a:t>dolazne</a:t>
            </a:r>
            <a:r>
              <a:rPr lang="en-US" sz="1800" dirty="0">
                <a:cs typeface="Calibri"/>
              </a:rPr>
              <a:t> timestamps u Unix timestamps</a:t>
            </a:r>
          </a:p>
          <a:p>
            <a:pPr lvl="1">
              <a:lnSpc>
                <a:spcPct val="90000"/>
              </a:lnSpc>
              <a:buClr>
                <a:srgbClr val="FFFFFF"/>
              </a:buClr>
            </a:pPr>
            <a:r>
              <a:rPr lang="en-US" sz="1800" dirty="0">
                <a:cs typeface="Calibri"/>
              </a:rPr>
              <a:t>Runtime Type – </a:t>
            </a:r>
            <a:r>
              <a:rPr lang="en-US" sz="1800" dirty="0" err="1">
                <a:cs typeface="Calibri"/>
              </a:rPr>
              <a:t>ovde</a:t>
            </a:r>
            <a:r>
              <a:rPr lang="en-US" sz="1800" dirty="0">
                <a:cs typeface="Calibri"/>
              </a:rPr>
              <a:t> se </a:t>
            </a:r>
            <a:r>
              <a:rPr lang="en-US" sz="1800" dirty="0" err="1">
                <a:cs typeface="Calibri"/>
              </a:rPr>
              <a:t>može</a:t>
            </a:r>
            <a:r>
              <a:rPr lang="en-US" sz="1800" dirty="0">
                <a:cs typeface="Calibri"/>
              </a:rPr>
              <a:t> </a:t>
            </a:r>
            <a:r>
              <a:rPr lang="en-US" sz="1800" dirty="0" err="1">
                <a:cs typeface="Calibri"/>
              </a:rPr>
              <a:t>menjati</a:t>
            </a:r>
            <a:r>
              <a:rPr lang="en-US" sz="1800" dirty="0">
                <a:cs typeface="Calibri"/>
              </a:rPr>
              <a:t> tip </a:t>
            </a:r>
            <a:r>
              <a:rPr lang="en-US" sz="1800" dirty="0" err="1">
                <a:cs typeface="Calibri"/>
              </a:rPr>
              <a:t>podatka</a:t>
            </a:r>
            <a:endParaRPr lang="en-US" sz="1800" dirty="0">
              <a:cs typeface="Calibri"/>
            </a:endParaRPr>
          </a:p>
          <a:p>
            <a:pPr lvl="1">
              <a:lnSpc>
                <a:spcPct val="90000"/>
              </a:lnSpc>
              <a:buClr>
                <a:srgbClr val="FFFFFF"/>
              </a:buClr>
            </a:pPr>
            <a:r>
              <a:rPr lang="en-US" sz="1800" dirty="0" err="1">
                <a:cs typeface="Calibri"/>
              </a:rPr>
              <a:t>Jedinica</a:t>
            </a:r>
            <a:r>
              <a:rPr lang="en-US" sz="1800" dirty="0">
                <a:cs typeface="Calibri"/>
              </a:rPr>
              <a:t> – </a:t>
            </a:r>
            <a:r>
              <a:rPr lang="en-US" sz="1800" dirty="0" err="1">
                <a:cs typeface="Calibri"/>
              </a:rPr>
              <a:t>dozvoljava</a:t>
            </a:r>
            <a:r>
              <a:rPr lang="en-US" sz="1800" dirty="0">
                <a:cs typeface="Calibri"/>
              </a:rPr>
              <a:t> </a:t>
            </a:r>
            <a:r>
              <a:rPr lang="en-US" sz="1800" dirty="0" err="1">
                <a:cs typeface="Calibri"/>
              </a:rPr>
              <a:t>specificiranje</a:t>
            </a:r>
            <a:r>
              <a:rPr lang="en-US" sz="1800" dirty="0">
                <a:cs typeface="Calibri"/>
              </a:rPr>
              <a:t> </a:t>
            </a:r>
            <a:r>
              <a:rPr lang="en-US" sz="1800" dirty="0" err="1">
                <a:cs typeface="Calibri"/>
              </a:rPr>
              <a:t>jedinice</a:t>
            </a:r>
            <a:r>
              <a:rPr lang="en-US" sz="1800" dirty="0">
                <a:cs typeface="Calibri"/>
              </a:rPr>
              <a:t> u </a:t>
            </a:r>
            <a:r>
              <a:rPr lang="en-US" sz="1800" dirty="0" err="1">
                <a:cs typeface="Calibri"/>
              </a:rPr>
              <a:t>kojoj</a:t>
            </a:r>
            <a:r>
              <a:rPr lang="en-US" sz="1800" dirty="0">
                <a:cs typeface="Calibri"/>
              </a:rPr>
              <a:t> se </a:t>
            </a:r>
            <a:r>
              <a:rPr lang="en-US" sz="1800" dirty="0" err="1">
                <a:cs typeface="Calibri"/>
              </a:rPr>
              <a:t>vrednost</a:t>
            </a:r>
            <a:r>
              <a:rPr lang="en-US" sz="1800" dirty="0">
                <a:cs typeface="Calibri"/>
              </a:rPr>
              <a:t> meri; </a:t>
            </a:r>
            <a:r>
              <a:rPr lang="en-US" sz="1800" dirty="0" err="1">
                <a:cs typeface="Calibri"/>
              </a:rPr>
              <a:t>jednom</a:t>
            </a:r>
            <a:r>
              <a:rPr lang="en-US" sz="1800" dirty="0">
                <a:cs typeface="Calibri"/>
              </a:rPr>
              <a:t> </a:t>
            </a:r>
            <a:r>
              <a:rPr lang="en-US" sz="1800" dirty="0" err="1">
                <a:cs typeface="Calibri"/>
              </a:rPr>
              <a:t>izabrano</a:t>
            </a:r>
            <a:r>
              <a:rPr lang="en-US" sz="1800" dirty="0">
                <a:cs typeface="Calibri"/>
              </a:rPr>
              <a:t>, </a:t>
            </a:r>
            <a:r>
              <a:rPr lang="en-US" sz="1800" dirty="0" err="1">
                <a:cs typeface="Calibri"/>
              </a:rPr>
              <a:t>pruža</a:t>
            </a:r>
            <a:r>
              <a:rPr lang="en-US" sz="1800" dirty="0">
                <a:cs typeface="Calibri"/>
              </a:rPr>
              <a:t> </a:t>
            </a:r>
            <a:r>
              <a:rPr lang="en-US" sz="1800" dirty="0" err="1">
                <a:cs typeface="Calibri"/>
              </a:rPr>
              <a:t>mogućnost</a:t>
            </a:r>
            <a:r>
              <a:rPr lang="en-US" sz="1800" dirty="0">
                <a:cs typeface="Calibri"/>
              </a:rPr>
              <a:t> </a:t>
            </a:r>
            <a:r>
              <a:rPr lang="en-US" sz="1800" dirty="0" err="1">
                <a:cs typeface="Calibri"/>
              </a:rPr>
              <a:t>automatske</a:t>
            </a:r>
            <a:r>
              <a:rPr lang="en-US" sz="1800" dirty="0">
                <a:cs typeface="Calibri"/>
              </a:rPr>
              <a:t> </a:t>
            </a:r>
            <a:r>
              <a:rPr lang="en-US" sz="1800" dirty="0" err="1">
                <a:cs typeface="Calibri"/>
              </a:rPr>
              <a:t>konverzije</a:t>
            </a:r>
            <a:r>
              <a:rPr lang="en-US" sz="1800" dirty="0">
                <a:cs typeface="Calibri"/>
              </a:rPr>
              <a:t> u </a:t>
            </a:r>
            <a:r>
              <a:rPr lang="en-US" sz="1800" dirty="0" err="1">
                <a:cs typeface="Calibri"/>
              </a:rPr>
              <a:t>željenu</a:t>
            </a:r>
            <a:r>
              <a:rPr lang="en-US" sz="1800" dirty="0">
                <a:cs typeface="Calibri"/>
              </a:rPr>
              <a:t> </a:t>
            </a:r>
            <a:r>
              <a:rPr lang="en-US" sz="1800" dirty="0" err="1">
                <a:cs typeface="Calibri"/>
              </a:rPr>
              <a:t>jedinicu</a:t>
            </a:r>
            <a:r>
              <a:rPr lang="en-US" sz="1800" dirty="0">
                <a:cs typeface="Calibri"/>
              </a:rPr>
              <a:t>, </a:t>
            </a:r>
            <a:r>
              <a:rPr lang="en-US" sz="1800" dirty="0" err="1">
                <a:cs typeface="Calibri"/>
              </a:rPr>
              <a:t>koja</a:t>
            </a:r>
            <a:r>
              <a:rPr lang="en-US" sz="1800" dirty="0">
                <a:cs typeface="Calibri"/>
              </a:rPr>
              <a:t> </a:t>
            </a:r>
            <a:r>
              <a:rPr lang="en-US" sz="1800" dirty="0" err="1">
                <a:cs typeface="Calibri"/>
              </a:rPr>
              <a:t>će</a:t>
            </a:r>
            <a:r>
              <a:rPr lang="en-US" sz="1800" dirty="0">
                <a:cs typeface="Calibri"/>
              </a:rPr>
              <a:t> </a:t>
            </a:r>
            <a:r>
              <a:rPr lang="en-US" sz="1800" dirty="0" err="1">
                <a:cs typeface="Calibri"/>
              </a:rPr>
              <a:t>biti</a:t>
            </a:r>
            <a:r>
              <a:rPr lang="en-US" sz="1800" dirty="0">
                <a:cs typeface="Calibri"/>
              </a:rPr>
              <a:t> </a:t>
            </a:r>
            <a:r>
              <a:rPr lang="en-US" sz="1800" dirty="0" err="1">
                <a:cs typeface="Calibri"/>
              </a:rPr>
              <a:t>ubačena</a:t>
            </a:r>
            <a:r>
              <a:rPr lang="en-US" sz="1800" dirty="0">
                <a:cs typeface="Calibri"/>
              </a:rPr>
              <a:t> u </a:t>
            </a:r>
            <a:r>
              <a:rPr lang="en-US" sz="1800" dirty="0" err="1">
                <a:cs typeface="Calibri"/>
              </a:rPr>
              <a:t>tok</a:t>
            </a:r>
            <a:r>
              <a:rPr lang="en-US" sz="1800" dirty="0">
                <a:cs typeface="Calibri"/>
              </a:rPr>
              <a:t> </a:t>
            </a:r>
            <a:r>
              <a:rPr lang="en-US" sz="1800" dirty="0" err="1">
                <a:cs typeface="Calibri"/>
              </a:rPr>
              <a:t>podataka</a:t>
            </a:r>
            <a:r>
              <a:rPr lang="en-US" sz="1800" dirty="0">
                <a:cs typeface="Calibri"/>
              </a:rPr>
              <a:t> koji adapter </a:t>
            </a:r>
            <a:r>
              <a:rPr lang="en-US" sz="1800" dirty="0" err="1">
                <a:cs typeface="Calibri"/>
              </a:rPr>
              <a:t>kreira</a:t>
            </a:r>
            <a:endParaRPr lang="en-US" sz="1800" dirty="0">
              <a:cs typeface="Calibri"/>
            </a:endParaRPr>
          </a:p>
          <a:p>
            <a:pPr>
              <a:lnSpc>
                <a:spcPct val="90000"/>
              </a:lnSpc>
              <a:buClr>
                <a:srgbClr val="FFFFFF"/>
              </a:buClr>
            </a:pPr>
            <a:endParaRPr lang="en-US" sz="1500">
              <a:cs typeface="Calibri"/>
            </a:endParaRPr>
          </a:p>
        </p:txBody>
      </p:sp>
      <p:pic>
        <p:nvPicPr>
          <p:cNvPr id="9" name="Slika 10">
            <a:extLst>
              <a:ext uri="{FF2B5EF4-FFF2-40B4-BE49-F238E27FC236}">
                <a16:creationId xmlns:a16="http://schemas.microsoft.com/office/drawing/2014/main" id="{762CC2BA-C444-AC41-9007-7E51E61D322F}"/>
              </a:ext>
            </a:extLst>
          </p:cNvPr>
          <p:cNvPicPr>
            <a:picLocks noGrp="1" noChangeAspect="1"/>
          </p:cNvPicPr>
          <p:nvPr>
            <p:ph sz="half" idx="2"/>
          </p:nvPr>
        </p:nvPicPr>
        <p:blipFill>
          <a:blip r:embed="rId4"/>
          <a:stretch>
            <a:fillRect/>
          </a:stretch>
        </p:blipFill>
        <p:spPr>
          <a:xfrm>
            <a:off x="7916320" y="877626"/>
            <a:ext cx="4004572" cy="5383517"/>
          </a:xfrm>
        </p:spPr>
      </p:pic>
    </p:spTree>
    <p:extLst>
      <p:ext uri="{BB962C8B-B14F-4D97-AF65-F5344CB8AC3E}">
        <p14:creationId xmlns:p14="http://schemas.microsoft.com/office/powerpoint/2010/main" val="1189306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D370BF18-FDCB-10F0-3C16-F65DDDD06D24}"/>
              </a:ext>
            </a:extLst>
          </p:cNvPr>
          <p:cNvSpPr>
            <a:spLocks noGrp="1"/>
          </p:cNvSpPr>
          <p:nvPr>
            <p:ph type="title"/>
          </p:nvPr>
        </p:nvSpPr>
        <p:spPr/>
        <p:txBody>
          <a:bodyPr/>
          <a:lstStyle/>
          <a:p>
            <a:r>
              <a:rPr lang="sr-Latn-RS">
                <a:cs typeface="Calibri Light"/>
              </a:rPr>
              <a:t>Generisanje i upravljanje adapterima</a:t>
            </a:r>
            <a:endParaRPr lang="sr-Latn-RS"/>
          </a:p>
        </p:txBody>
      </p:sp>
      <p:sp>
        <p:nvSpPr>
          <p:cNvPr id="3" name="Čuvar mesta za sadržaj 2">
            <a:extLst>
              <a:ext uri="{FF2B5EF4-FFF2-40B4-BE49-F238E27FC236}">
                <a16:creationId xmlns:a16="http://schemas.microsoft.com/office/drawing/2014/main" id="{D69F9E55-4DEC-8315-9F46-8AFAD7119922}"/>
              </a:ext>
            </a:extLst>
          </p:cNvPr>
          <p:cNvSpPr>
            <a:spLocks noGrp="1"/>
          </p:cNvSpPr>
          <p:nvPr>
            <p:ph sz="half" idx="1"/>
          </p:nvPr>
        </p:nvSpPr>
        <p:spPr>
          <a:xfrm>
            <a:off x="247075" y="2142067"/>
            <a:ext cx="5757333" cy="4261042"/>
          </a:xfrm>
        </p:spPr>
        <p:txBody>
          <a:bodyPr vert="horz" lIns="91440" tIns="45720" rIns="91440" bIns="45720" rtlCol="0" anchor="t">
            <a:noAutofit/>
          </a:bodyPr>
          <a:lstStyle/>
          <a:p>
            <a:r>
              <a:rPr lang="sr-Latn-RS" sz="2000" dirty="0">
                <a:cs typeface="Calibri"/>
              </a:rPr>
              <a:t>Na samom kraju, adapter je spreman za pokretanje</a:t>
            </a:r>
          </a:p>
          <a:p>
            <a:pPr>
              <a:buClr>
                <a:srgbClr val="FFFFFF"/>
              </a:buClr>
            </a:pPr>
            <a:r>
              <a:rPr lang="sr-Latn-RS" sz="2000" dirty="0">
                <a:cs typeface="Calibri"/>
              </a:rPr>
              <a:t>Adapter </a:t>
            </a:r>
            <a:r>
              <a:rPr lang="sr-Latn-RS" sz="2000" dirty="0" err="1">
                <a:cs typeface="Calibri"/>
              </a:rPr>
              <a:t>Generation</a:t>
            </a:r>
            <a:r>
              <a:rPr lang="sr-Latn-RS" sz="2000" dirty="0">
                <a:cs typeface="Calibri"/>
              </a:rPr>
              <a:t> stranica – potrebno je uneti ime i opis rezultujućeg toka</a:t>
            </a:r>
          </a:p>
          <a:p>
            <a:pPr>
              <a:buClr>
                <a:srgbClr val="FFFFFF"/>
              </a:buClr>
            </a:pPr>
            <a:r>
              <a:rPr lang="sr-Latn-RS" sz="2000" dirty="0">
                <a:cs typeface="Calibri"/>
              </a:rPr>
              <a:t>Novi adapter i podaci dostupni u </a:t>
            </a:r>
            <a:r>
              <a:rPr lang="sr-Latn-RS" sz="2000" dirty="0" err="1">
                <a:cs typeface="Calibri"/>
              </a:rPr>
              <a:t>pipeline</a:t>
            </a:r>
            <a:r>
              <a:rPr lang="sr-Latn-RS" sz="2000" dirty="0">
                <a:cs typeface="Calibri"/>
              </a:rPr>
              <a:t>-u</a:t>
            </a:r>
          </a:p>
          <a:p>
            <a:pPr>
              <a:buClr>
                <a:srgbClr val="FFFFFF"/>
              </a:buClr>
            </a:pPr>
            <a:r>
              <a:rPr lang="sr-Latn-RS" sz="2000" dirty="0">
                <a:cs typeface="Calibri"/>
              </a:rPr>
              <a:t>Trenutno pokrenuti adapteri dostupni su na "</a:t>
            </a:r>
            <a:r>
              <a:rPr lang="sr-Latn-RS" sz="2000" dirty="0" err="1">
                <a:cs typeface="Calibri"/>
              </a:rPr>
              <a:t>Running</a:t>
            </a:r>
            <a:r>
              <a:rPr lang="sr-Latn-RS" sz="2000" dirty="0">
                <a:cs typeface="Calibri"/>
              </a:rPr>
              <a:t> </a:t>
            </a:r>
            <a:r>
              <a:rPr lang="sr-Latn-RS" sz="2000" dirty="0" err="1">
                <a:cs typeface="Calibri"/>
              </a:rPr>
              <a:t>adapters</a:t>
            </a:r>
            <a:r>
              <a:rPr lang="sr-Latn-RS" sz="2000" dirty="0">
                <a:cs typeface="Calibri"/>
              </a:rPr>
              <a:t>" stranici i mogu se zaustaviti i obrisati (ako se zaustavi, odmah se briše)</a:t>
            </a:r>
          </a:p>
          <a:p>
            <a:pPr>
              <a:buClr>
                <a:srgbClr val="FFFFFF"/>
              </a:buClr>
            </a:pPr>
            <a:r>
              <a:rPr lang="sr-Latn-RS" sz="2000" dirty="0">
                <a:cs typeface="Calibri"/>
              </a:rPr>
              <a:t>Postoji i mogućnost kreiranja </a:t>
            </a:r>
            <a:r>
              <a:rPr lang="sr-Latn-RS" sz="2000" dirty="0" err="1">
                <a:cs typeface="Calibri"/>
              </a:rPr>
              <a:t>templejta</a:t>
            </a:r>
            <a:r>
              <a:rPr lang="sr-Latn-RS" sz="2000" dirty="0">
                <a:cs typeface="Calibri"/>
              </a:rPr>
              <a:t> za adaptere – to je predefinisani adapter koji se može dalje menjati i konfigurisati</a:t>
            </a:r>
          </a:p>
        </p:txBody>
      </p:sp>
      <p:pic>
        <p:nvPicPr>
          <p:cNvPr id="8" name="Slika 8" descr="Slika na kojoj se nalazi sto&#10;&#10;Opis je automatski generisan">
            <a:extLst>
              <a:ext uri="{FF2B5EF4-FFF2-40B4-BE49-F238E27FC236}">
                <a16:creationId xmlns:a16="http://schemas.microsoft.com/office/drawing/2014/main" id="{BC312A14-2B35-C42A-0646-6D5408AC60D6}"/>
              </a:ext>
            </a:extLst>
          </p:cNvPr>
          <p:cNvPicPr>
            <a:picLocks noGrp="1" noChangeAspect="1"/>
          </p:cNvPicPr>
          <p:nvPr>
            <p:ph sz="half" idx="2"/>
          </p:nvPr>
        </p:nvPicPr>
        <p:blipFill>
          <a:blip r:embed="rId2"/>
          <a:stretch>
            <a:fillRect/>
          </a:stretch>
        </p:blipFill>
        <p:spPr>
          <a:xfrm>
            <a:off x="6179377" y="2423774"/>
            <a:ext cx="5578591" cy="2794089"/>
          </a:xfrm>
        </p:spPr>
      </p:pic>
    </p:spTree>
    <p:extLst>
      <p:ext uri="{BB962C8B-B14F-4D97-AF65-F5344CB8AC3E}">
        <p14:creationId xmlns:p14="http://schemas.microsoft.com/office/powerpoint/2010/main" val="2222124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FFE2B16-B8EF-A014-9EBD-537FB924BBD3}"/>
              </a:ext>
            </a:extLst>
          </p:cNvPr>
          <p:cNvSpPr>
            <a:spLocks noGrp="1"/>
          </p:cNvSpPr>
          <p:nvPr>
            <p:ph type="title"/>
          </p:nvPr>
        </p:nvSpPr>
        <p:spPr>
          <a:xfrm>
            <a:off x="825909" y="808055"/>
            <a:ext cx="3979205" cy="1453363"/>
          </a:xfrm>
        </p:spPr>
        <p:txBody>
          <a:bodyPr>
            <a:normAutofit/>
          </a:bodyPr>
          <a:lstStyle/>
          <a:p>
            <a:r>
              <a:rPr lang="sr-Latn-RS" err="1">
                <a:cs typeface="Calibri Light"/>
              </a:rPr>
              <a:t>Pipeline</a:t>
            </a:r>
            <a:r>
              <a:rPr lang="sr-Latn-RS">
                <a:cs typeface="Calibri Light"/>
              </a:rPr>
              <a:t> editor</a:t>
            </a:r>
            <a:endParaRPr lang="sr-Latn-RS"/>
          </a:p>
        </p:txBody>
      </p:sp>
      <p:sp>
        <p:nvSpPr>
          <p:cNvPr id="8" name="Content Placeholder 7">
            <a:extLst>
              <a:ext uri="{FF2B5EF4-FFF2-40B4-BE49-F238E27FC236}">
                <a16:creationId xmlns:a16="http://schemas.microsoft.com/office/drawing/2014/main" id="{51F66246-B9D8-403F-DF0D-7F8E1BD983D2}"/>
              </a:ext>
            </a:extLst>
          </p:cNvPr>
          <p:cNvSpPr>
            <a:spLocks noGrp="1"/>
          </p:cNvSpPr>
          <p:nvPr>
            <p:ph idx="1"/>
          </p:nvPr>
        </p:nvSpPr>
        <p:spPr>
          <a:xfrm>
            <a:off x="328815" y="2261420"/>
            <a:ext cx="4464754" cy="3753389"/>
          </a:xfrm>
        </p:spPr>
        <p:txBody>
          <a:bodyPr vert="horz" lIns="91440" tIns="45720" rIns="91440" bIns="45720" rtlCol="0" anchor="t">
            <a:normAutofit/>
          </a:bodyPr>
          <a:lstStyle/>
          <a:p>
            <a:r>
              <a:rPr lang="en-US" sz="2400" err="1">
                <a:cs typeface="Calibri"/>
              </a:rPr>
              <a:t>Moduo</a:t>
            </a:r>
            <a:r>
              <a:rPr lang="en-US" sz="2400" dirty="0">
                <a:cs typeface="Calibri"/>
              </a:rPr>
              <a:t> za </a:t>
            </a:r>
            <a:r>
              <a:rPr lang="en-US" sz="2400" err="1">
                <a:cs typeface="Calibri"/>
              </a:rPr>
              <a:t>rukovođenje</a:t>
            </a:r>
            <a:r>
              <a:rPr lang="en-US" sz="2400" dirty="0">
                <a:cs typeface="Calibri"/>
              </a:rPr>
              <a:t> pipeline-</a:t>
            </a:r>
            <a:r>
              <a:rPr lang="en-US" sz="2400" err="1">
                <a:cs typeface="Calibri"/>
              </a:rPr>
              <a:t>ima</a:t>
            </a:r>
            <a:endParaRPr lang="en-US" sz="2400">
              <a:cs typeface="Calibri"/>
            </a:endParaRPr>
          </a:p>
          <a:p>
            <a:pPr>
              <a:buClr>
                <a:srgbClr val="FFFFFF"/>
              </a:buClr>
            </a:pPr>
            <a:r>
              <a:rPr lang="en-US" sz="2400" err="1">
                <a:cs typeface="Calibri"/>
              </a:rPr>
              <a:t>Kreiranje</a:t>
            </a:r>
            <a:r>
              <a:rPr lang="en-US" sz="2400" dirty="0">
                <a:cs typeface="Calibri"/>
              </a:rPr>
              <a:t> pipeline-a</a:t>
            </a:r>
          </a:p>
          <a:p>
            <a:pPr>
              <a:buClr>
                <a:srgbClr val="FFFFFF"/>
              </a:buClr>
            </a:pPr>
            <a:r>
              <a:rPr lang="en-US" sz="2400" dirty="0" err="1">
                <a:cs typeface="Calibri"/>
              </a:rPr>
              <a:t>Konfiguracija</a:t>
            </a:r>
            <a:endParaRPr lang="en-US" sz="2400" dirty="0">
              <a:cs typeface="Calibri"/>
            </a:endParaRPr>
          </a:p>
          <a:p>
            <a:pPr>
              <a:buClr>
                <a:srgbClr val="FFFFFF"/>
              </a:buClr>
            </a:pPr>
            <a:r>
              <a:rPr lang="en-US" sz="2400" dirty="0" err="1">
                <a:cs typeface="Calibri"/>
              </a:rPr>
              <a:t>Čuvanje</a:t>
            </a:r>
            <a:r>
              <a:rPr lang="en-US" sz="2400" dirty="0">
                <a:cs typeface="Calibri"/>
              </a:rPr>
              <a:t> </a:t>
            </a:r>
            <a:r>
              <a:rPr lang="en-US" sz="2400" dirty="0" err="1">
                <a:cs typeface="Calibri"/>
              </a:rPr>
              <a:t>izmena</a:t>
            </a:r>
            <a:endParaRPr lang="en-US" sz="2400" dirty="0">
              <a:cs typeface="Calibri"/>
            </a:endParaRPr>
          </a:p>
        </p:txBody>
      </p:sp>
      <p:pic>
        <p:nvPicPr>
          <p:cNvPr id="4" name="Slika 4">
            <a:extLst>
              <a:ext uri="{FF2B5EF4-FFF2-40B4-BE49-F238E27FC236}">
                <a16:creationId xmlns:a16="http://schemas.microsoft.com/office/drawing/2014/main" id="{7731EDC8-4E52-6DE1-F3F2-09CC12D013D5}"/>
              </a:ext>
            </a:extLst>
          </p:cNvPr>
          <p:cNvPicPr>
            <a:picLocks noChangeAspect="1"/>
          </p:cNvPicPr>
          <p:nvPr/>
        </p:nvPicPr>
        <p:blipFill>
          <a:blip r:embed="rId3"/>
          <a:stretch>
            <a:fillRect/>
          </a:stretch>
        </p:blipFill>
        <p:spPr>
          <a:xfrm>
            <a:off x="5289752" y="1183949"/>
            <a:ext cx="6095593" cy="43278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56950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3E03290-6F06-EFB0-3AF6-08F3342D42DE}"/>
              </a:ext>
            </a:extLst>
          </p:cNvPr>
          <p:cNvSpPr>
            <a:spLocks noGrp="1"/>
          </p:cNvSpPr>
          <p:nvPr>
            <p:ph type="title"/>
          </p:nvPr>
        </p:nvSpPr>
        <p:spPr>
          <a:xfrm>
            <a:off x="363829" y="158840"/>
            <a:ext cx="4604242" cy="1263084"/>
          </a:xfrm>
        </p:spPr>
        <p:txBody>
          <a:bodyPr/>
          <a:lstStyle/>
          <a:p>
            <a:r>
              <a:rPr lang="sr-Latn-RS" err="1">
                <a:cs typeface="Calibri Light"/>
              </a:rPr>
              <a:t>Pipeline</a:t>
            </a:r>
            <a:r>
              <a:rPr lang="sr-Latn-RS">
                <a:cs typeface="Calibri Light"/>
              </a:rPr>
              <a:t> editor</a:t>
            </a:r>
            <a:endParaRPr lang="sr-Latn-RS"/>
          </a:p>
        </p:txBody>
      </p:sp>
      <p:sp>
        <p:nvSpPr>
          <p:cNvPr id="3" name="Čuvar mesta za tekst 2">
            <a:extLst>
              <a:ext uri="{FF2B5EF4-FFF2-40B4-BE49-F238E27FC236}">
                <a16:creationId xmlns:a16="http://schemas.microsoft.com/office/drawing/2014/main" id="{B4AB3629-3DBE-BF3F-CA3F-E71780A6A489}"/>
              </a:ext>
            </a:extLst>
          </p:cNvPr>
          <p:cNvSpPr>
            <a:spLocks noGrp="1"/>
          </p:cNvSpPr>
          <p:nvPr>
            <p:ph type="body" idx="1"/>
          </p:nvPr>
        </p:nvSpPr>
        <p:spPr>
          <a:xfrm>
            <a:off x="361923" y="1263084"/>
            <a:ext cx="4709054" cy="576262"/>
          </a:xfrm>
        </p:spPr>
        <p:txBody>
          <a:bodyPr/>
          <a:lstStyle/>
          <a:p>
            <a:r>
              <a:rPr lang="sr-Latn-RS" err="1">
                <a:cs typeface="Calibri"/>
              </a:rPr>
              <a:t>Pipeline</a:t>
            </a:r>
            <a:r>
              <a:rPr lang="sr-Latn-RS">
                <a:cs typeface="Calibri"/>
              </a:rPr>
              <a:t> element</a:t>
            </a:r>
          </a:p>
        </p:txBody>
      </p:sp>
      <p:pic>
        <p:nvPicPr>
          <p:cNvPr id="7" name="Slika 7" descr="Slika na kojoj se nalazi sto&#10;&#10;Opis je automatski generisan">
            <a:extLst>
              <a:ext uri="{FF2B5EF4-FFF2-40B4-BE49-F238E27FC236}">
                <a16:creationId xmlns:a16="http://schemas.microsoft.com/office/drawing/2014/main" id="{AB8E749A-8E95-458B-7D32-17C40DD7ADBD}"/>
              </a:ext>
            </a:extLst>
          </p:cNvPr>
          <p:cNvPicPr>
            <a:picLocks noGrp="1" noChangeAspect="1"/>
          </p:cNvPicPr>
          <p:nvPr>
            <p:ph sz="half" idx="2"/>
          </p:nvPr>
        </p:nvPicPr>
        <p:blipFill>
          <a:blip r:embed="rId2"/>
          <a:stretch>
            <a:fillRect/>
          </a:stretch>
        </p:blipFill>
        <p:spPr>
          <a:xfrm>
            <a:off x="299435" y="2144315"/>
            <a:ext cx="5683796" cy="3213672"/>
          </a:xfrm>
        </p:spPr>
      </p:pic>
      <p:sp>
        <p:nvSpPr>
          <p:cNvPr id="5" name="Čuvar mesta za tekst 4">
            <a:extLst>
              <a:ext uri="{FF2B5EF4-FFF2-40B4-BE49-F238E27FC236}">
                <a16:creationId xmlns:a16="http://schemas.microsoft.com/office/drawing/2014/main" id="{347E8209-9C6F-3A74-80CC-F2929015BA6B}"/>
              </a:ext>
            </a:extLst>
          </p:cNvPr>
          <p:cNvSpPr>
            <a:spLocks noGrp="1"/>
          </p:cNvSpPr>
          <p:nvPr>
            <p:ph type="body" sz="quarter" idx="3"/>
          </p:nvPr>
        </p:nvSpPr>
        <p:spPr>
          <a:xfrm>
            <a:off x="6729214" y="1196424"/>
            <a:ext cx="4722813" cy="576262"/>
          </a:xfrm>
        </p:spPr>
        <p:txBody>
          <a:bodyPr/>
          <a:lstStyle/>
          <a:p>
            <a:r>
              <a:rPr lang="sr-Latn-RS">
                <a:cs typeface="Calibri"/>
              </a:rPr>
              <a:t>Njegova konfiguracija</a:t>
            </a:r>
            <a:endParaRPr lang="sr-Latn-RS"/>
          </a:p>
        </p:txBody>
      </p:sp>
      <p:pic>
        <p:nvPicPr>
          <p:cNvPr id="8" name="Slika 8" descr="Slika na kojoj se nalazi tekst&#10;&#10;Opis je automatski generisan">
            <a:extLst>
              <a:ext uri="{FF2B5EF4-FFF2-40B4-BE49-F238E27FC236}">
                <a16:creationId xmlns:a16="http://schemas.microsoft.com/office/drawing/2014/main" id="{D8E10CF4-914E-CB11-A314-9D29BC9F5A09}"/>
              </a:ext>
            </a:extLst>
          </p:cNvPr>
          <p:cNvPicPr>
            <a:picLocks noGrp="1" noChangeAspect="1"/>
          </p:cNvPicPr>
          <p:nvPr>
            <p:ph sz="quarter" idx="4"/>
          </p:nvPr>
        </p:nvPicPr>
        <p:blipFill>
          <a:blip r:embed="rId3"/>
          <a:stretch>
            <a:fillRect/>
          </a:stretch>
        </p:blipFill>
        <p:spPr>
          <a:xfrm>
            <a:off x="6772498" y="2140398"/>
            <a:ext cx="4481782" cy="4444998"/>
          </a:xfrm>
        </p:spPr>
      </p:pic>
    </p:spTree>
    <p:extLst>
      <p:ext uri="{BB962C8B-B14F-4D97-AF65-F5344CB8AC3E}">
        <p14:creationId xmlns:p14="http://schemas.microsoft.com/office/powerpoint/2010/main" val="2595469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60817" y="680518"/>
            <a:ext cx="6814749" cy="1035578"/>
          </a:xfrm>
        </p:spPr>
        <p:txBody>
          <a:bodyPr>
            <a:normAutofit/>
          </a:bodyPr>
          <a:lstStyle/>
          <a:p>
            <a:r>
              <a:rPr lang="en-US"/>
              <a:t>Tok </a:t>
            </a:r>
            <a:r>
              <a:rPr lang="en-US" err="1"/>
              <a:t>procesa</a:t>
            </a:r>
            <a:endParaRPr lang="ru-RU" err="1"/>
          </a:p>
        </p:txBody>
      </p:sp>
      <p:pic>
        <p:nvPicPr>
          <p:cNvPr id="4" name="Picture 3">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15894" r="15894"/>
          <a:stretch/>
        </p:blipFill>
        <p:spPr>
          <a:xfrm>
            <a:off x="8961271" y="430683"/>
            <a:ext cx="3069154" cy="2514443"/>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19736" r="19736"/>
          <a:stretch/>
        </p:blipFill>
        <p:spPr>
          <a:xfrm>
            <a:off x="8958853" y="3433425"/>
            <a:ext cx="3073991" cy="256441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graphicFrame>
        <p:nvGraphicFramePr>
          <p:cNvPr id="39" name="Dijagram 39">
            <a:extLst>
              <a:ext uri="{FF2B5EF4-FFF2-40B4-BE49-F238E27FC236}">
                <a16:creationId xmlns:a16="http://schemas.microsoft.com/office/drawing/2014/main" id="{C0C06071-A5A3-7CDA-B125-CF348F688D4D}"/>
              </a:ext>
            </a:extLst>
          </p:cNvPr>
          <p:cNvGraphicFramePr>
            <a:graphicFrameLocks noGrp="1"/>
          </p:cNvGraphicFramePr>
          <p:nvPr>
            <p:ph idx="1"/>
            <p:extLst>
              <p:ext uri="{D42A27DB-BD31-4B8C-83A1-F6EECF244321}">
                <p14:modId xmlns:p14="http://schemas.microsoft.com/office/powerpoint/2010/main" val="1748486434"/>
              </p:ext>
            </p:extLst>
          </p:nvPr>
        </p:nvGraphicFramePr>
        <p:xfrm>
          <a:off x="-188625" y="1579936"/>
          <a:ext cx="9650388" cy="53105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13824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0D9E5DD-FF1D-F10B-579B-75C1DADF51AB}"/>
              </a:ext>
            </a:extLst>
          </p:cNvPr>
          <p:cNvSpPr>
            <a:spLocks noGrp="1"/>
          </p:cNvSpPr>
          <p:nvPr>
            <p:ph type="title"/>
          </p:nvPr>
        </p:nvSpPr>
        <p:spPr/>
        <p:txBody>
          <a:bodyPr/>
          <a:lstStyle/>
          <a:p>
            <a:r>
              <a:rPr lang="sr-Latn-RS" err="1">
                <a:cs typeface="Calibri Light"/>
              </a:rPr>
              <a:t>Pipeline</a:t>
            </a:r>
            <a:r>
              <a:rPr lang="sr-Latn-RS">
                <a:cs typeface="Calibri Light"/>
              </a:rPr>
              <a:t> editor</a:t>
            </a:r>
            <a:endParaRPr lang="sr-Latn-RS"/>
          </a:p>
        </p:txBody>
      </p:sp>
      <p:sp>
        <p:nvSpPr>
          <p:cNvPr id="3" name="Čuvar mesta za sadržaj 2">
            <a:extLst>
              <a:ext uri="{FF2B5EF4-FFF2-40B4-BE49-F238E27FC236}">
                <a16:creationId xmlns:a16="http://schemas.microsoft.com/office/drawing/2014/main" id="{9DCE1D33-766E-8212-8201-0D6744C9004B}"/>
              </a:ext>
            </a:extLst>
          </p:cNvPr>
          <p:cNvSpPr>
            <a:spLocks noGrp="1"/>
          </p:cNvSpPr>
          <p:nvPr>
            <p:ph sz="half" idx="1"/>
          </p:nvPr>
        </p:nvSpPr>
        <p:spPr/>
        <p:txBody>
          <a:bodyPr/>
          <a:lstStyle/>
          <a:p>
            <a:r>
              <a:rPr lang="sr-Latn-RS" sz="2400">
                <a:cs typeface="Calibri"/>
              </a:rPr>
              <a:t>Editor pomaže tako što daje češće korišćene elemente kao predloge za </a:t>
            </a:r>
            <a:r>
              <a:rPr lang="sr-Latn-RS" sz="2400" err="1">
                <a:cs typeface="Calibri"/>
              </a:rPr>
              <a:t>pipeline</a:t>
            </a:r>
            <a:endParaRPr lang="sr-Latn-RS" sz="2400" err="1"/>
          </a:p>
        </p:txBody>
      </p:sp>
      <p:pic>
        <p:nvPicPr>
          <p:cNvPr id="5" name="Slika 5">
            <a:extLst>
              <a:ext uri="{FF2B5EF4-FFF2-40B4-BE49-F238E27FC236}">
                <a16:creationId xmlns:a16="http://schemas.microsoft.com/office/drawing/2014/main" id="{0D6F5BC7-F56F-F436-0BEB-F0EA56152657}"/>
              </a:ext>
            </a:extLst>
          </p:cNvPr>
          <p:cNvPicPr>
            <a:picLocks noGrp="1" noChangeAspect="1"/>
          </p:cNvPicPr>
          <p:nvPr>
            <p:ph sz="half" idx="2"/>
          </p:nvPr>
        </p:nvPicPr>
        <p:blipFill>
          <a:blip r:embed="rId2"/>
          <a:stretch>
            <a:fillRect/>
          </a:stretch>
        </p:blipFill>
        <p:spPr>
          <a:xfrm>
            <a:off x="6176064" y="2692490"/>
            <a:ext cx="4995332" cy="2655611"/>
          </a:xfrm>
        </p:spPr>
      </p:pic>
    </p:spTree>
    <p:extLst>
      <p:ext uri="{BB962C8B-B14F-4D97-AF65-F5344CB8AC3E}">
        <p14:creationId xmlns:p14="http://schemas.microsoft.com/office/powerpoint/2010/main" val="4234201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9E537307-4990-26AF-9488-12856BB07A22}"/>
              </a:ext>
            </a:extLst>
          </p:cNvPr>
          <p:cNvSpPr>
            <a:spLocks noGrp="1"/>
          </p:cNvSpPr>
          <p:nvPr>
            <p:ph type="title"/>
          </p:nvPr>
        </p:nvSpPr>
        <p:spPr>
          <a:xfrm>
            <a:off x="1003278" y="1134197"/>
            <a:ext cx="4099947" cy="1035579"/>
          </a:xfrm>
        </p:spPr>
        <p:txBody>
          <a:bodyPr>
            <a:normAutofit/>
          </a:bodyPr>
          <a:lstStyle/>
          <a:p>
            <a:r>
              <a:rPr lang="sr-Latn-RS" err="1">
                <a:cs typeface="Calibri Light"/>
              </a:rPr>
              <a:t>Pipeline</a:t>
            </a:r>
            <a:r>
              <a:rPr lang="sr-Latn-RS">
                <a:cs typeface="Calibri Light"/>
              </a:rPr>
              <a:t> menadžer</a:t>
            </a:r>
            <a:endParaRPr lang="sr-Latn-RS"/>
          </a:p>
        </p:txBody>
      </p:sp>
      <p:sp>
        <p:nvSpPr>
          <p:cNvPr id="10" name="Rectangle 9">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Čuvar mesta za sadržaj 2">
            <a:extLst>
              <a:ext uri="{FF2B5EF4-FFF2-40B4-BE49-F238E27FC236}">
                <a16:creationId xmlns:a16="http://schemas.microsoft.com/office/drawing/2014/main" id="{A6F8057D-5778-78EA-84DD-026BC70D3ED9}"/>
              </a:ext>
            </a:extLst>
          </p:cNvPr>
          <p:cNvSpPr>
            <a:spLocks noGrp="1"/>
          </p:cNvSpPr>
          <p:nvPr>
            <p:ph idx="1"/>
          </p:nvPr>
        </p:nvSpPr>
        <p:spPr>
          <a:xfrm>
            <a:off x="703097" y="2142067"/>
            <a:ext cx="4758037" cy="4030133"/>
          </a:xfrm>
        </p:spPr>
        <p:txBody>
          <a:bodyPr vert="horz" lIns="91440" tIns="45720" rIns="91440" bIns="45720" rtlCol="0">
            <a:normAutofit/>
          </a:bodyPr>
          <a:lstStyle/>
          <a:p>
            <a:r>
              <a:rPr lang="sr-Latn-RS" sz="2400" dirty="0">
                <a:cs typeface="Calibri"/>
              </a:rPr>
              <a:t>Daje pregled svih </a:t>
            </a:r>
            <a:r>
              <a:rPr lang="sr-Latn-RS" sz="2400" dirty="0" err="1">
                <a:cs typeface="Calibri"/>
              </a:rPr>
              <a:t>pipeline</a:t>
            </a:r>
            <a:r>
              <a:rPr lang="sr-Latn-RS" sz="2400" dirty="0">
                <a:cs typeface="Calibri"/>
              </a:rPr>
              <a:t>-a i omogućava </a:t>
            </a:r>
            <a:r>
              <a:rPr lang="sr-Latn-RS" sz="2400" dirty="0" err="1">
                <a:cs typeface="Calibri"/>
              </a:rPr>
              <a:t>osvnovne</a:t>
            </a:r>
            <a:r>
              <a:rPr lang="sr-Latn-RS" sz="2400" dirty="0">
                <a:cs typeface="Calibri"/>
              </a:rPr>
              <a:t> akcije nad njima: pokretanje, zaustavljanje </a:t>
            </a:r>
            <a:r>
              <a:rPr lang="sr-Latn-RS" sz="2400" dirty="0" err="1">
                <a:cs typeface="Calibri"/>
              </a:rPr>
              <a:t>pipeline</a:t>
            </a:r>
            <a:r>
              <a:rPr lang="sr-Latn-RS" sz="2400" dirty="0">
                <a:cs typeface="Calibri"/>
              </a:rPr>
              <a:t>-a, prikazivanje detalja, modifikovanje, brisanje, kategorizaciju </a:t>
            </a:r>
            <a:endParaRPr lang="sr-Latn-RS" sz="2400" dirty="0"/>
          </a:p>
        </p:txBody>
      </p:sp>
      <p:sp>
        <p:nvSpPr>
          <p:cNvPr id="12"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ka 4" descr="Slika na kojoj se nalazi sto&#10;&#10;Opis je automatski generisan">
            <a:extLst>
              <a:ext uri="{FF2B5EF4-FFF2-40B4-BE49-F238E27FC236}">
                <a16:creationId xmlns:a16="http://schemas.microsoft.com/office/drawing/2014/main" id="{D77AED12-5B10-250A-C07D-569FDAB7350C}"/>
              </a:ext>
            </a:extLst>
          </p:cNvPr>
          <p:cNvPicPr>
            <a:picLocks noChangeAspect="1"/>
          </p:cNvPicPr>
          <p:nvPr/>
        </p:nvPicPr>
        <p:blipFill>
          <a:blip r:embed="rId3"/>
          <a:stretch>
            <a:fillRect/>
          </a:stretch>
        </p:blipFill>
        <p:spPr>
          <a:xfrm>
            <a:off x="6208709" y="1222335"/>
            <a:ext cx="5204358" cy="1509263"/>
          </a:xfrm>
          <a:prstGeom prst="roundRect">
            <a:avLst>
              <a:gd name="adj" fmla="val 5453"/>
            </a:avLst>
          </a:prstGeom>
          <a:ln w="50800" cap="sq" cmpd="dbl">
            <a:noFill/>
            <a:miter lim="800000"/>
          </a:ln>
          <a:effectLst/>
        </p:spPr>
      </p:pic>
      <p:sp>
        <p:nvSpPr>
          <p:cNvPr id="14"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lika 5" descr="Slika na kojoj se nalazi tekst&#10;&#10;Opis je automatski generisan">
            <a:extLst>
              <a:ext uri="{FF2B5EF4-FFF2-40B4-BE49-F238E27FC236}">
                <a16:creationId xmlns:a16="http://schemas.microsoft.com/office/drawing/2014/main" id="{BA0584B2-12DA-69E0-AA41-685DA3D737BA}"/>
              </a:ext>
            </a:extLst>
          </p:cNvPr>
          <p:cNvPicPr>
            <a:picLocks noChangeAspect="1"/>
          </p:cNvPicPr>
          <p:nvPr/>
        </p:nvPicPr>
        <p:blipFill>
          <a:blip r:embed="rId4"/>
          <a:stretch>
            <a:fillRect/>
          </a:stretch>
        </p:blipFill>
        <p:spPr>
          <a:xfrm>
            <a:off x="6208709" y="4131306"/>
            <a:ext cx="5204358" cy="1470230"/>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160140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E850917-8B78-95CA-2644-97F966AD8681}"/>
              </a:ext>
            </a:extLst>
          </p:cNvPr>
          <p:cNvSpPr>
            <a:spLocks noGrp="1"/>
          </p:cNvSpPr>
          <p:nvPr>
            <p:ph type="title"/>
          </p:nvPr>
        </p:nvSpPr>
        <p:spPr>
          <a:xfrm>
            <a:off x="1662449" y="534473"/>
            <a:ext cx="10131425" cy="1456267"/>
          </a:xfrm>
        </p:spPr>
        <p:txBody>
          <a:bodyPr/>
          <a:lstStyle/>
          <a:p>
            <a:r>
              <a:rPr lang="sr-Latn-RS" err="1">
                <a:cs typeface="Calibri Light"/>
              </a:rPr>
              <a:t>Pipeline</a:t>
            </a:r>
            <a:r>
              <a:rPr lang="sr-Latn-RS">
                <a:cs typeface="Calibri Light"/>
              </a:rPr>
              <a:t> menadžer - detalji o </a:t>
            </a:r>
            <a:r>
              <a:rPr lang="sr-Latn-RS" err="1">
                <a:cs typeface="Calibri Light"/>
              </a:rPr>
              <a:t>pipeline</a:t>
            </a:r>
            <a:r>
              <a:rPr lang="sr-Latn-RS">
                <a:cs typeface="Calibri Light"/>
              </a:rPr>
              <a:t>-u</a:t>
            </a:r>
            <a:endParaRPr lang="sr-Latn-RS"/>
          </a:p>
        </p:txBody>
      </p:sp>
      <p:pic>
        <p:nvPicPr>
          <p:cNvPr id="4" name="Slika 4">
            <a:extLst>
              <a:ext uri="{FF2B5EF4-FFF2-40B4-BE49-F238E27FC236}">
                <a16:creationId xmlns:a16="http://schemas.microsoft.com/office/drawing/2014/main" id="{A9897421-69A1-C033-9C8B-E2842EDF8F82}"/>
              </a:ext>
            </a:extLst>
          </p:cNvPr>
          <p:cNvPicPr>
            <a:picLocks noGrp="1" noChangeAspect="1"/>
          </p:cNvPicPr>
          <p:nvPr>
            <p:ph idx="1"/>
          </p:nvPr>
        </p:nvPicPr>
        <p:blipFill>
          <a:blip r:embed="rId2"/>
          <a:stretch>
            <a:fillRect/>
          </a:stretch>
        </p:blipFill>
        <p:spPr>
          <a:xfrm>
            <a:off x="1266794" y="2034743"/>
            <a:ext cx="9645579" cy="4378934"/>
          </a:xfrm>
        </p:spPr>
      </p:pic>
    </p:spTree>
    <p:extLst>
      <p:ext uri="{BB962C8B-B14F-4D97-AF65-F5344CB8AC3E}">
        <p14:creationId xmlns:p14="http://schemas.microsoft.com/office/powerpoint/2010/main" val="3229746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8A94BAF-082A-A8B6-A991-8E2059620376}"/>
              </a:ext>
            </a:extLst>
          </p:cNvPr>
          <p:cNvSpPr>
            <a:spLocks noGrp="1"/>
          </p:cNvSpPr>
          <p:nvPr>
            <p:ph type="title"/>
          </p:nvPr>
        </p:nvSpPr>
        <p:spPr>
          <a:xfrm>
            <a:off x="7865806" y="643463"/>
            <a:ext cx="3706762" cy="1608124"/>
          </a:xfrm>
        </p:spPr>
        <p:txBody>
          <a:bodyPr>
            <a:normAutofit/>
          </a:bodyPr>
          <a:lstStyle/>
          <a:p>
            <a:r>
              <a:rPr lang="sr-Latn-RS" err="1">
                <a:cs typeface="Calibri Light"/>
              </a:rPr>
              <a:t>Quick-edit</a:t>
            </a:r>
            <a:r>
              <a:rPr lang="sr-Latn-RS">
                <a:cs typeface="Calibri Light"/>
              </a:rPr>
              <a:t> dodatak</a:t>
            </a:r>
            <a:endParaRPr lang="sr-Latn-RS"/>
          </a:p>
        </p:txBody>
      </p:sp>
      <p:pic>
        <p:nvPicPr>
          <p:cNvPr id="4" name="Slika 4" descr="Slika na kojoj se nalazi tekst&#10;&#10;Opis je automatski generisan">
            <a:extLst>
              <a:ext uri="{FF2B5EF4-FFF2-40B4-BE49-F238E27FC236}">
                <a16:creationId xmlns:a16="http://schemas.microsoft.com/office/drawing/2014/main" id="{A58A72FF-C192-3178-4B84-C298D77714E2}"/>
              </a:ext>
            </a:extLst>
          </p:cNvPr>
          <p:cNvPicPr>
            <a:picLocks noChangeAspect="1"/>
          </p:cNvPicPr>
          <p:nvPr/>
        </p:nvPicPr>
        <p:blipFill>
          <a:blip r:embed="rId3"/>
          <a:stretch>
            <a:fillRect/>
          </a:stretch>
        </p:blipFill>
        <p:spPr>
          <a:xfrm>
            <a:off x="643464" y="1829885"/>
            <a:ext cx="6897878" cy="320751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Content Placeholder 7">
            <a:extLst>
              <a:ext uri="{FF2B5EF4-FFF2-40B4-BE49-F238E27FC236}">
                <a16:creationId xmlns:a16="http://schemas.microsoft.com/office/drawing/2014/main" id="{44D5AC0C-4B88-D6E5-B729-BCCAFF66B4C4}"/>
              </a:ext>
            </a:extLst>
          </p:cNvPr>
          <p:cNvSpPr>
            <a:spLocks noGrp="1"/>
          </p:cNvSpPr>
          <p:nvPr>
            <p:ph idx="1"/>
          </p:nvPr>
        </p:nvSpPr>
        <p:spPr>
          <a:xfrm>
            <a:off x="7865806" y="2355496"/>
            <a:ext cx="3891489" cy="2852323"/>
          </a:xfrm>
        </p:spPr>
        <p:txBody>
          <a:bodyPr>
            <a:normAutofit/>
          </a:bodyPr>
          <a:lstStyle/>
          <a:p>
            <a:r>
              <a:rPr lang="en-US" sz="2400" dirty="0" err="1">
                <a:cs typeface="Calibri"/>
              </a:rPr>
              <a:t>Omogućava</a:t>
            </a:r>
            <a:r>
              <a:rPr lang="en-US" sz="2400" dirty="0">
                <a:cs typeface="Calibri"/>
              </a:rPr>
              <a:t> </a:t>
            </a:r>
            <a:r>
              <a:rPr lang="en-US" sz="2400" dirty="0" err="1">
                <a:cs typeface="Calibri"/>
              </a:rPr>
              <a:t>brze</a:t>
            </a:r>
            <a:r>
              <a:rPr lang="en-US" sz="2400" dirty="0">
                <a:cs typeface="Calibri"/>
              </a:rPr>
              <a:t> </a:t>
            </a:r>
            <a:r>
              <a:rPr lang="en-US" sz="2400" dirty="0" err="1">
                <a:cs typeface="Calibri"/>
              </a:rPr>
              <a:t>izmene</a:t>
            </a:r>
            <a:r>
              <a:rPr lang="en-US" sz="2400" dirty="0">
                <a:cs typeface="Calibri"/>
              </a:rPr>
              <a:t> </a:t>
            </a:r>
            <a:r>
              <a:rPr lang="en-US" sz="2400" dirty="0" err="1">
                <a:cs typeface="Calibri"/>
              </a:rPr>
              <a:t>nad</a:t>
            </a:r>
            <a:r>
              <a:rPr lang="en-US" sz="2400" dirty="0">
                <a:cs typeface="Calibri"/>
              </a:rPr>
              <a:t> pipeline-om</a:t>
            </a:r>
            <a:endParaRPr lang="en-US" sz="2400" dirty="0"/>
          </a:p>
        </p:txBody>
      </p:sp>
    </p:spTree>
    <p:extLst>
      <p:ext uri="{BB962C8B-B14F-4D97-AF65-F5344CB8AC3E}">
        <p14:creationId xmlns:p14="http://schemas.microsoft.com/office/powerpoint/2010/main" val="2214771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F4D0681B-9789-3690-E6E1-01F613CC1A10}"/>
              </a:ext>
            </a:extLst>
          </p:cNvPr>
          <p:cNvSpPr>
            <a:spLocks noGrp="1"/>
          </p:cNvSpPr>
          <p:nvPr>
            <p:ph type="title"/>
          </p:nvPr>
        </p:nvSpPr>
        <p:spPr>
          <a:xfrm>
            <a:off x="825909" y="496328"/>
            <a:ext cx="3979205" cy="1453363"/>
          </a:xfrm>
        </p:spPr>
        <p:txBody>
          <a:bodyPr vert="horz" lIns="91440" tIns="45720" rIns="91440" bIns="45720" rtlCol="0" anchor="ctr">
            <a:normAutofit/>
          </a:bodyPr>
          <a:lstStyle/>
          <a:p>
            <a:r>
              <a:rPr lang="en-US"/>
              <a:t>Live dashboard</a:t>
            </a:r>
          </a:p>
        </p:txBody>
      </p:sp>
      <p:sp>
        <p:nvSpPr>
          <p:cNvPr id="3" name="Čuvar mesta za sadržaj 2">
            <a:extLst>
              <a:ext uri="{FF2B5EF4-FFF2-40B4-BE49-F238E27FC236}">
                <a16:creationId xmlns:a16="http://schemas.microsoft.com/office/drawing/2014/main" id="{AA500DB7-50EE-B0EE-294E-8F7AA03D60C2}"/>
              </a:ext>
            </a:extLst>
          </p:cNvPr>
          <p:cNvSpPr>
            <a:spLocks noGrp="1"/>
          </p:cNvSpPr>
          <p:nvPr>
            <p:ph sz="half" idx="1"/>
          </p:nvPr>
        </p:nvSpPr>
        <p:spPr>
          <a:xfrm>
            <a:off x="823642" y="1753908"/>
            <a:ext cx="7191271" cy="1851154"/>
          </a:xfrm>
        </p:spPr>
        <p:txBody>
          <a:bodyPr vert="horz" lIns="91440" tIns="45720" rIns="91440" bIns="45720" rtlCol="0" anchor="ctr">
            <a:noAutofit/>
          </a:bodyPr>
          <a:lstStyle/>
          <a:p>
            <a:r>
              <a:rPr lang="en-US" sz="2400" dirty="0"/>
              <a:t>Za </a:t>
            </a:r>
            <a:r>
              <a:rPr lang="en-US" sz="2400" dirty="0" err="1"/>
              <a:t>vizuelizaciju</a:t>
            </a:r>
            <a:r>
              <a:rPr lang="en-US" sz="2400" dirty="0"/>
              <a:t> data stream-ova</a:t>
            </a:r>
            <a:endParaRPr lang="en-US" sz="2400" dirty="0">
              <a:cs typeface="Calibri"/>
            </a:endParaRPr>
          </a:p>
          <a:p>
            <a:r>
              <a:rPr lang="en-US" sz="2400" dirty="0" err="1"/>
              <a:t>Omogućava</a:t>
            </a:r>
            <a:r>
              <a:rPr lang="en-US" sz="2400" dirty="0"/>
              <a:t> </a:t>
            </a:r>
            <a:r>
              <a:rPr lang="en-US" sz="2400" dirty="0" err="1"/>
              <a:t>kreiranje</a:t>
            </a:r>
            <a:r>
              <a:rPr lang="en-US" sz="2400" dirty="0"/>
              <a:t> </a:t>
            </a:r>
            <a:r>
              <a:rPr lang="en-US" sz="2400" dirty="0" err="1"/>
              <a:t>i</a:t>
            </a:r>
            <a:r>
              <a:rPr lang="en-US" sz="2400" dirty="0"/>
              <a:t> </a:t>
            </a:r>
            <a:r>
              <a:rPr lang="en-US" sz="2400" dirty="0" err="1"/>
              <a:t>upravljanje</a:t>
            </a:r>
            <a:r>
              <a:rPr lang="en-US" sz="2400" dirty="0"/>
              <a:t> dashboard-ova</a:t>
            </a:r>
            <a:endParaRPr lang="en-US" sz="2400" dirty="0">
              <a:cs typeface="Calibri"/>
            </a:endParaRPr>
          </a:p>
          <a:p>
            <a:r>
              <a:rPr lang="en-US" sz="2400" dirty="0" err="1"/>
              <a:t>Uslov</a:t>
            </a:r>
            <a:r>
              <a:rPr lang="en-US" sz="2400" dirty="0"/>
              <a:t>: pipeline mora </a:t>
            </a:r>
            <a:r>
              <a:rPr lang="en-US" sz="2400" dirty="0" err="1"/>
              <a:t>koristiti</a:t>
            </a:r>
            <a:r>
              <a:rPr lang="en-US" sz="2400" dirty="0"/>
              <a:t> Data Lake sink</a:t>
            </a:r>
            <a:endParaRPr lang="en-US" sz="2400" dirty="0">
              <a:cs typeface="Calibri"/>
            </a:endParaRPr>
          </a:p>
        </p:txBody>
      </p:sp>
      <p:pic>
        <p:nvPicPr>
          <p:cNvPr id="5" name="Slika 5" descr="Slika na kojoj se nalazi sto&#10;&#10;Opis je automatski generisan">
            <a:extLst>
              <a:ext uri="{FF2B5EF4-FFF2-40B4-BE49-F238E27FC236}">
                <a16:creationId xmlns:a16="http://schemas.microsoft.com/office/drawing/2014/main" id="{63C1E825-4954-626E-0BC5-023FF2C0D6E8}"/>
              </a:ext>
            </a:extLst>
          </p:cNvPr>
          <p:cNvPicPr>
            <a:picLocks noGrp="1" noChangeAspect="1"/>
          </p:cNvPicPr>
          <p:nvPr>
            <p:ph sz="half" idx="2"/>
          </p:nvPr>
        </p:nvPicPr>
        <p:blipFill>
          <a:blip r:embed="rId4"/>
          <a:stretch>
            <a:fillRect/>
          </a:stretch>
        </p:blipFill>
        <p:spPr>
          <a:xfrm>
            <a:off x="1286568" y="3796234"/>
            <a:ext cx="9004071" cy="254839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91344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97B2F218-1A52-74A8-66D8-D1C33C7E0C84}"/>
              </a:ext>
            </a:extLst>
          </p:cNvPr>
          <p:cNvSpPr>
            <a:spLocks noGrp="1"/>
          </p:cNvSpPr>
          <p:nvPr>
            <p:ph type="title"/>
          </p:nvPr>
        </p:nvSpPr>
        <p:spPr>
          <a:xfrm>
            <a:off x="685801" y="1030289"/>
            <a:ext cx="6814749" cy="1035578"/>
          </a:xfrm>
        </p:spPr>
        <p:txBody>
          <a:bodyPr>
            <a:normAutofit/>
          </a:bodyPr>
          <a:lstStyle/>
          <a:p>
            <a:r>
              <a:rPr lang="sr-Latn-RS">
                <a:cs typeface="Calibri Light"/>
              </a:rPr>
              <a:t>Kreiranje vizuelizacije</a:t>
            </a:r>
            <a:endParaRPr lang="sr-Latn-RS"/>
          </a:p>
        </p:txBody>
      </p:sp>
      <p:sp>
        <p:nvSpPr>
          <p:cNvPr id="3" name="Čuvar mesta za sadržaj 2">
            <a:extLst>
              <a:ext uri="{FF2B5EF4-FFF2-40B4-BE49-F238E27FC236}">
                <a16:creationId xmlns:a16="http://schemas.microsoft.com/office/drawing/2014/main" id="{21C35E7B-66D2-1648-FD7D-A3417FF44C69}"/>
              </a:ext>
            </a:extLst>
          </p:cNvPr>
          <p:cNvSpPr>
            <a:spLocks noGrp="1"/>
          </p:cNvSpPr>
          <p:nvPr>
            <p:ph idx="1"/>
          </p:nvPr>
        </p:nvSpPr>
        <p:spPr>
          <a:xfrm>
            <a:off x="685801" y="2142067"/>
            <a:ext cx="6814749" cy="3649133"/>
          </a:xfrm>
        </p:spPr>
        <p:txBody>
          <a:bodyPr>
            <a:normAutofit/>
          </a:bodyPr>
          <a:lstStyle/>
          <a:p>
            <a:r>
              <a:rPr lang="sr-Latn-RS" sz="2400" dirty="0">
                <a:cs typeface="Calibri"/>
              </a:rPr>
              <a:t>Sastoji se od tri koraka:</a:t>
            </a:r>
          </a:p>
          <a:p>
            <a:pPr marL="342900" indent="-342900">
              <a:buClr>
                <a:srgbClr val="FFFFFF"/>
              </a:buClr>
              <a:buAutoNum type="arabicPeriod"/>
            </a:pPr>
            <a:r>
              <a:rPr lang="sr-Latn-RS" sz="2400" dirty="0">
                <a:cs typeface="Calibri"/>
              </a:rPr>
              <a:t>Odabir </a:t>
            </a:r>
            <a:r>
              <a:rPr lang="sr-Latn-RS" sz="2400" dirty="0" err="1">
                <a:cs typeface="Calibri"/>
              </a:rPr>
              <a:t>pipeline</a:t>
            </a:r>
            <a:r>
              <a:rPr lang="sr-Latn-RS" sz="2400" dirty="0">
                <a:cs typeface="Calibri"/>
              </a:rPr>
              <a:t>-a: potrebno je izabrati </a:t>
            </a:r>
            <a:r>
              <a:rPr lang="sr-Latn-RS" sz="2400" dirty="0" err="1">
                <a:cs typeface="Calibri"/>
              </a:rPr>
              <a:t>pipeline</a:t>
            </a:r>
            <a:r>
              <a:rPr lang="sr-Latn-RS" sz="2400" dirty="0">
                <a:cs typeface="Calibri"/>
              </a:rPr>
              <a:t> iz liste koja sadrži </a:t>
            </a:r>
            <a:r>
              <a:rPr lang="sr-Latn-RS" sz="2400" dirty="0" err="1">
                <a:cs typeface="Calibri"/>
              </a:rPr>
              <a:t>pipelines</a:t>
            </a:r>
            <a:r>
              <a:rPr lang="sr-Latn-RS" sz="2400" dirty="0">
                <a:cs typeface="Calibri"/>
              </a:rPr>
              <a:t> sa najmanje jednim Data Lake </a:t>
            </a:r>
            <a:r>
              <a:rPr lang="sr-Latn-RS" sz="2400" err="1">
                <a:cs typeface="Calibri"/>
              </a:rPr>
              <a:t>Sink</a:t>
            </a:r>
            <a:r>
              <a:rPr lang="sr-Latn-RS" sz="2400" dirty="0">
                <a:cs typeface="Calibri"/>
              </a:rPr>
              <a:t>-om</a:t>
            </a:r>
          </a:p>
          <a:p>
            <a:pPr marL="342900" indent="-342900">
              <a:buClr>
                <a:srgbClr val="FFFFFF"/>
              </a:buClr>
              <a:buAutoNum type="arabicPeriod"/>
            </a:pPr>
            <a:r>
              <a:rPr lang="sr-Latn-RS" sz="2400" dirty="0">
                <a:cs typeface="Calibri"/>
              </a:rPr>
              <a:t>Odabir </a:t>
            </a:r>
            <a:r>
              <a:rPr lang="sr-Latn-RS" sz="2400" dirty="0" err="1">
                <a:cs typeface="Calibri"/>
              </a:rPr>
              <a:t>widget</a:t>
            </a:r>
            <a:r>
              <a:rPr lang="sr-Latn-RS" sz="2400" dirty="0">
                <a:cs typeface="Calibri"/>
              </a:rPr>
              <a:t>-a: način kako će podaci biti prikazani</a:t>
            </a:r>
          </a:p>
          <a:p>
            <a:pPr marL="342900" indent="-342900">
              <a:buClr>
                <a:srgbClr val="FFFFFF"/>
              </a:buClr>
              <a:buAutoNum type="arabicPeriod"/>
            </a:pPr>
            <a:r>
              <a:rPr lang="sr-Latn-RS" sz="2400" dirty="0">
                <a:cs typeface="Calibri"/>
              </a:rPr>
              <a:t>Konfiguracija </a:t>
            </a:r>
            <a:r>
              <a:rPr lang="sr-Latn-RS" sz="2400" dirty="0" err="1">
                <a:cs typeface="Calibri"/>
              </a:rPr>
              <a:t>widget</a:t>
            </a:r>
            <a:r>
              <a:rPr lang="sr-Latn-RS" sz="2400" dirty="0">
                <a:cs typeface="Calibri"/>
              </a:rPr>
              <a:t>-a: postavljanje i podešavanja</a:t>
            </a:r>
          </a:p>
        </p:txBody>
      </p:sp>
      <p:pic>
        <p:nvPicPr>
          <p:cNvPr id="5" name="Slika 5">
            <a:extLst>
              <a:ext uri="{FF2B5EF4-FFF2-40B4-BE49-F238E27FC236}">
                <a16:creationId xmlns:a16="http://schemas.microsoft.com/office/drawing/2014/main" id="{2A5BE1E4-AFDB-0540-D94B-AD2BD82B6A1B}"/>
              </a:ext>
            </a:extLst>
          </p:cNvPr>
          <p:cNvPicPr>
            <a:picLocks noChangeAspect="1"/>
          </p:cNvPicPr>
          <p:nvPr/>
        </p:nvPicPr>
        <p:blipFill>
          <a:blip r:embed="rId3"/>
          <a:stretch>
            <a:fillRect/>
          </a:stretch>
        </p:blipFill>
        <p:spPr>
          <a:xfrm>
            <a:off x="8353682" y="3691923"/>
            <a:ext cx="2244651" cy="2776066"/>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Slika 4" descr="Slika na kojoj se nalazi tekst&#10;&#10;Opis je automatski generisan">
            <a:extLst>
              <a:ext uri="{FF2B5EF4-FFF2-40B4-BE49-F238E27FC236}">
                <a16:creationId xmlns:a16="http://schemas.microsoft.com/office/drawing/2014/main" id="{7BB288F9-E9D5-0ECD-7F82-6B858814E826}"/>
              </a:ext>
            </a:extLst>
          </p:cNvPr>
          <p:cNvPicPr>
            <a:picLocks noChangeAspect="1"/>
          </p:cNvPicPr>
          <p:nvPr/>
        </p:nvPicPr>
        <p:blipFill>
          <a:blip r:embed="rId4"/>
          <a:stretch>
            <a:fillRect/>
          </a:stretch>
        </p:blipFill>
        <p:spPr>
          <a:xfrm>
            <a:off x="7825954" y="836010"/>
            <a:ext cx="3310838" cy="260434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94316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8ADE16F-A366-17DF-B471-85AC01662082}"/>
              </a:ext>
            </a:extLst>
          </p:cNvPr>
          <p:cNvSpPr>
            <a:spLocks noGrp="1"/>
          </p:cNvSpPr>
          <p:nvPr>
            <p:ph type="title"/>
          </p:nvPr>
        </p:nvSpPr>
        <p:spPr>
          <a:xfrm>
            <a:off x="3647942" y="384220"/>
            <a:ext cx="5613087" cy="1595788"/>
          </a:xfrm>
        </p:spPr>
        <p:txBody>
          <a:bodyPr/>
          <a:lstStyle/>
          <a:p>
            <a:r>
              <a:rPr lang="sr-Latn-RS">
                <a:cs typeface="Calibri Light"/>
              </a:rPr>
              <a:t>Primer </a:t>
            </a:r>
            <a:r>
              <a:rPr lang="sr-Latn-RS" err="1">
                <a:cs typeface="Calibri Light"/>
              </a:rPr>
              <a:t>dashboard</a:t>
            </a:r>
            <a:r>
              <a:rPr lang="sr-Latn-RS">
                <a:cs typeface="Calibri Light"/>
              </a:rPr>
              <a:t>-a</a:t>
            </a:r>
            <a:endParaRPr lang="sr-Latn-RS"/>
          </a:p>
        </p:txBody>
      </p:sp>
      <p:pic>
        <p:nvPicPr>
          <p:cNvPr id="5" name="Slika 5">
            <a:extLst>
              <a:ext uri="{FF2B5EF4-FFF2-40B4-BE49-F238E27FC236}">
                <a16:creationId xmlns:a16="http://schemas.microsoft.com/office/drawing/2014/main" id="{F5B3A5D8-9082-EB8A-0769-C311EEAB1937}"/>
              </a:ext>
            </a:extLst>
          </p:cNvPr>
          <p:cNvPicPr>
            <a:picLocks noGrp="1" noChangeAspect="1"/>
          </p:cNvPicPr>
          <p:nvPr>
            <p:ph sz="half" idx="1"/>
          </p:nvPr>
        </p:nvPicPr>
        <p:blipFill>
          <a:blip r:embed="rId2"/>
          <a:stretch>
            <a:fillRect/>
          </a:stretch>
        </p:blipFill>
        <p:spPr>
          <a:xfrm>
            <a:off x="1834168" y="1974664"/>
            <a:ext cx="8676545" cy="4316645"/>
          </a:xfrm>
        </p:spPr>
      </p:pic>
    </p:spTree>
    <p:extLst>
      <p:ext uri="{BB962C8B-B14F-4D97-AF65-F5344CB8AC3E}">
        <p14:creationId xmlns:p14="http://schemas.microsoft.com/office/powerpoint/2010/main" val="1394515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1545AD9-C4CB-1527-82EF-6079B0C9DC7C}"/>
              </a:ext>
            </a:extLst>
          </p:cNvPr>
          <p:cNvSpPr>
            <a:spLocks noGrp="1"/>
          </p:cNvSpPr>
          <p:nvPr>
            <p:ph type="title"/>
          </p:nvPr>
        </p:nvSpPr>
        <p:spPr>
          <a:xfrm>
            <a:off x="662710" y="147782"/>
            <a:ext cx="10027516" cy="1040631"/>
          </a:xfrm>
        </p:spPr>
        <p:txBody>
          <a:bodyPr/>
          <a:lstStyle/>
          <a:p>
            <a:r>
              <a:rPr lang="sr-Latn-RS">
                <a:cs typeface="Calibri Light"/>
              </a:rPr>
              <a:t>Notifikacije</a:t>
            </a:r>
            <a:endParaRPr lang="sr-Latn-RS"/>
          </a:p>
        </p:txBody>
      </p:sp>
      <p:sp>
        <p:nvSpPr>
          <p:cNvPr id="3" name="Čuvar mesta za sadržaj 2">
            <a:extLst>
              <a:ext uri="{FF2B5EF4-FFF2-40B4-BE49-F238E27FC236}">
                <a16:creationId xmlns:a16="http://schemas.microsoft.com/office/drawing/2014/main" id="{40C08A5D-9420-C1A6-D393-207A136D7E7E}"/>
              </a:ext>
            </a:extLst>
          </p:cNvPr>
          <p:cNvSpPr>
            <a:spLocks noGrp="1"/>
          </p:cNvSpPr>
          <p:nvPr>
            <p:ph idx="1"/>
          </p:nvPr>
        </p:nvSpPr>
        <p:spPr>
          <a:xfrm>
            <a:off x="514083" y="988498"/>
            <a:ext cx="11376871" cy="2591829"/>
          </a:xfrm>
        </p:spPr>
        <p:txBody>
          <a:bodyPr/>
          <a:lstStyle/>
          <a:p>
            <a:r>
              <a:rPr lang="sr-Latn-RS" sz="2400" dirty="0">
                <a:cs typeface="Calibri"/>
              </a:rPr>
              <a:t>Moduo za notifikacije kreira interna obaveštenja</a:t>
            </a:r>
          </a:p>
          <a:p>
            <a:pPr>
              <a:buClr>
                <a:srgbClr val="FFFFFF"/>
              </a:buClr>
            </a:pPr>
            <a:r>
              <a:rPr lang="sr-Latn-RS" sz="2400" dirty="0">
                <a:cs typeface="Calibri"/>
              </a:rPr>
              <a:t>Može ga koristiti svaki </a:t>
            </a:r>
            <a:r>
              <a:rPr lang="sr-Latn-RS" sz="2400" dirty="0" err="1">
                <a:cs typeface="Calibri"/>
              </a:rPr>
              <a:t>pipeline</a:t>
            </a:r>
            <a:r>
              <a:rPr lang="sr-Latn-RS" sz="2400" dirty="0">
                <a:cs typeface="Calibri"/>
              </a:rPr>
              <a:t> koji uključuje data </a:t>
            </a:r>
            <a:r>
              <a:rPr lang="sr-Latn-RS" sz="2400" dirty="0" err="1">
                <a:cs typeface="Calibri"/>
              </a:rPr>
              <a:t>sink</a:t>
            </a:r>
            <a:r>
              <a:rPr lang="sr-Latn-RS" sz="2400" dirty="0">
                <a:cs typeface="Calibri"/>
              </a:rPr>
              <a:t> "</a:t>
            </a:r>
            <a:r>
              <a:rPr lang="sr-Latn-RS" sz="2400" dirty="0" err="1">
                <a:cs typeface="Calibri"/>
              </a:rPr>
              <a:t>Notification</a:t>
            </a:r>
            <a:r>
              <a:rPr lang="sr-Latn-RS" sz="2400" dirty="0">
                <a:cs typeface="Calibri"/>
              </a:rPr>
              <a:t>" </a:t>
            </a:r>
          </a:p>
          <a:p>
            <a:pPr>
              <a:buClr>
                <a:srgbClr val="FFFFFF"/>
              </a:buClr>
            </a:pPr>
            <a:r>
              <a:rPr lang="sr-Latn-RS" sz="2400" dirty="0" err="1">
                <a:cs typeface="Calibri"/>
              </a:rPr>
              <a:t>Notifikaciona</a:t>
            </a:r>
            <a:r>
              <a:rPr lang="sr-Latn-RS" sz="2400" dirty="0">
                <a:cs typeface="Calibri"/>
              </a:rPr>
              <a:t> poruka može sadržati </a:t>
            </a:r>
            <a:r>
              <a:rPr lang="sr-Latn-RS" sz="2400" dirty="0" err="1">
                <a:cs typeface="Calibri"/>
              </a:rPr>
              <a:t>placeholder</a:t>
            </a:r>
            <a:r>
              <a:rPr lang="sr-Latn-RS" sz="2400" dirty="0">
                <a:cs typeface="Calibri"/>
              </a:rPr>
              <a:t>-e za vrednosti koje će biti prikazane u </a:t>
            </a:r>
            <a:r>
              <a:rPr lang="sr-Latn-RS" sz="2400" dirty="0" err="1">
                <a:cs typeface="Calibri"/>
              </a:rPr>
              <a:t>runtime</a:t>
            </a:r>
            <a:r>
              <a:rPr lang="sr-Latn-RS" sz="2400" dirty="0">
                <a:cs typeface="Calibri"/>
              </a:rPr>
              <a:t>-u</a:t>
            </a:r>
          </a:p>
        </p:txBody>
      </p:sp>
      <p:pic>
        <p:nvPicPr>
          <p:cNvPr id="4" name="Slika 4">
            <a:extLst>
              <a:ext uri="{FF2B5EF4-FFF2-40B4-BE49-F238E27FC236}">
                <a16:creationId xmlns:a16="http://schemas.microsoft.com/office/drawing/2014/main" id="{AB3A96B9-AEE1-3BB5-8C3B-514EC765F60C}"/>
              </a:ext>
            </a:extLst>
          </p:cNvPr>
          <p:cNvPicPr>
            <a:picLocks noChangeAspect="1"/>
          </p:cNvPicPr>
          <p:nvPr/>
        </p:nvPicPr>
        <p:blipFill>
          <a:blip r:embed="rId2"/>
          <a:stretch>
            <a:fillRect/>
          </a:stretch>
        </p:blipFill>
        <p:spPr>
          <a:xfrm>
            <a:off x="731950" y="3359261"/>
            <a:ext cx="9322157" cy="3241140"/>
          </a:xfrm>
          <a:prstGeom prst="rect">
            <a:avLst/>
          </a:prstGeom>
        </p:spPr>
      </p:pic>
    </p:spTree>
    <p:extLst>
      <p:ext uri="{BB962C8B-B14F-4D97-AF65-F5344CB8AC3E}">
        <p14:creationId xmlns:p14="http://schemas.microsoft.com/office/powerpoint/2010/main" val="2688516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14">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81958D3-0C23-815F-E02A-94FDCC89B559}"/>
              </a:ext>
            </a:extLst>
          </p:cNvPr>
          <p:cNvSpPr>
            <a:spLocks noGrp="1"/>
          </p:cNvSpPr>
          <p:nvPr>
            <p:ph type="title"/>
          </p:nvPr>
        </p:nvSpPr>
        <p:spPr>
          <a:xfrm>
            <a:off x="3283526" y="392874"/>
            <a:ext cx="7197726" cy="3668487"/>
          </a:xfrm>
        </p:spPr>
        <p:txBody>
          <a:bodyPr vert="horz" lIns="91440" tIns="45720" rIns="91440" bIns="45720" rtlCol="0" anchor="b">
            <a:normAutofit/>
          </a:bodyPr>
          <a:lstStyle/>
          <a:p>
            <a:pPr algn="r"/>
            <a:r>
              <a:rPr lang="en-US" sz="3800"/>
              <a:t>STREAMpiPES CONFIGURATION</a:t>
            </a:r>
          </a:p>
        </p:txBody>
      </p:sp>
    </p:spTree>
    <p:extLst>
      <p:ext uri="{BB962C8B-B14F-4D97-AF65-F5344CB8AC3E}">
        <p14:creationId xmlns:p14="http://schemas.microsoft.com/office/powerpoint/2010/main" val="3877633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9EF8-6C35-1208-9030-9963963C5AE8}"/>
              </a:ext>
            </a:extLst>
          </p:cNvPr>
          <p:cNvSpPr>
            <a:spLocks noGrp="1"/>
          </p:cNvSpPr>
          <p:nvPr>
            <p:ph type="title"/>
          </p:nvPr>
        </p:nvSpPr>
        <p:spPr>
          <a:xfrm>
            <a:off x="526027" y="-103239"/>
            <a:ext cx="10131425" cy="1456267"/>
          </a:xfrm>
        </p:spPr>
        <p:txBody>
          <a:bodyPr/>
          <a:lstStyle/>
          <a:p>
            <a:r>
              <a:rPr lang="en-US">
                <a:cs typeface="Calibri Light"/>
              </a:rPr>
              <a:t>main</a:t>
            </a:r>
            <a:endParaRPr lang="en-US"/>
          </a:p>
        </p:txBody>
      </p:sp>
      <p:pic>
        <p:nvPicPr>
          <p:cNvPr id="4" name="Picture 4" descr="Text&#10;&#10;Description automatically generated">
            <a:extLst>
              <a:ext uri="{FF2B5EF4-FFF2-40B4-BE49-F238E27FC236}">
                <a16:creationId xmlns:a16="http://schemas.microsoft.com/office/drawing/2014/main" id="{D06BA0CA-C89C-F043-7094-7D4FB5120E3F}"/>
              </a:ext>
            </a:extLst>
          </p:cNvPr>
          <p:cNvPicPr>
            <a:picLocks noGrp="1" noChangeAspect="1"/>
          </p:cNvPicPr>
          <p:nvPr>
            <p:ph idx="1"/>
          </p:nvPr>
        </p:nvPicPr>
        <p:blipFill>
          <a:blip r:embed="rId2"/>
          <a:stretch>
            <a:fillRect/>
          </a:stretch>
        </p:blipFill>
        <p:spPr>
          <a:xfrm>
            <a:off x="1260906" y="863874"/>
            <a:ext cx="9669473" cy="5787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840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E980FF8-3921-BE0A-24E1-A3BA618DA3B3}"/>
              </a:ext>
            </a:extLst>
          </p:cNvPr>
          <p:cNvSpPr>
            <a:spLocks noGrp="1"/>
          </p:cNvSpPr>
          <p:nvPr>
            <p:ph type="title"/>
          </p:nvPr>
        </p:nvSpPr>
        <p:spPr/>
        <p:txBody>
          <a:bodyPr/>
          <a:lstStyle/>
          <a:p>
            <a:r>
              <a:rPr lang="sr-Latn-RS">
                <a:cs typeface="Calibri Light"/>
              </a:rPr>
              <a:t>Samouslužna </a:t>
            </a:r>
            <a:r>
              <a:rPr lang="sr-Latn-RS" err="1">
                <a:cs typeface="Calibri Light"/>
              </a:rPr>
              <a:t>iot</a:t>
            </a:r>
            <a:r>
              <a:rPr lang="sr-Latn-RS">
                <a:cs typeface="Calibri Light"/>
              </a:rPr>
              <a:t> analitika podataka</a:t>
            </a:r>
            <a:endParaRPr lang="sr-Latn-RS"/>
          </a:p>
        </p:txBody>
      </p:sp>
      <p:sp>
        <p:nvSpPr>
          <p:cNvPr id="3" name="Čuvar mesta za sadržaj 2">
            <a:extLst>
              <a:ext uri="{FF2B5EF4-FFF2-40B4-BE49-F238E27FC236}">
                <a16:creationId xmlns:a16="http://schemas.microsoft.com/office/drawing/2014/main" id="{CA57C91C-AC09-B2AB-C763-968B7ACA90EB}"/>
              </a:ext>
            </a:extLst>
          </p:cNvPr>
          <p:cNvSpPr>
            <a:spLocks noGrp="1"/>
          </p:cNvSpPr>
          <p:nvPr>
            <p:ph sz="half" idx="1"/>
          </p:nvPr>
        </p:nvSpPr>
        <p:spPr>
          <a:xfrm>
            <a:off x="361015" y="2641739"/>
            <a:ext cx="4995334" cy="3649134"/>
          </a:xfrm>
        </p:spPr>
        <p:txBody>
          <a:bodyPr vert="horz" lIns="91440" tIns="45720" rIns="91440" bIns="45720" rtlCol="0" anchor="t">
            <a:normAutofit/>
          </a:bodyPr>
          <a:lstStyle/>
          <a:p>
            <a:r>
              <a:rPr lang="sr-Latn-RS" sz="2000" err="1">
                <a:cs typeface="Calibri"/>
              </a:rPr>
              <a:t>IoT</a:t>
            </a:r>
            <a:r>
              <a:rPr lang="sr-Latn-RS" sz="2000">
                <a:cs typeface="Calibri"/>
              </a:rPr>
              <a:t> analitika podataka je dostupna svima koji koriste </a:t>
            </a:r>
            <a:r>
              <a:rPr lang="sr-Latn-RS" sz="2000" err="1">
                <a:cs typeface="Calibri"/>
              </a:rPr>
              <a:t>Sreampipes</a:t>
            </a:r>
            <a:endParaRPr lang="sr-Latn-RS" sz="2000">
              <a:cs typeface="Calibri"/>
            </a:endParaRPr>
          </a:p>
          <a:p>
            <a:pPr>
              <a:buClr>
                <a:srgbClr val="FFFFFF"/>
              </a:buClr>
            </a:pPr>
            <a:r>
              <a:rPr lang="sr-Latn-RS" sz="2000">
                <a:cs typeface="Calibri"/>
              </a:rPr>
              <a:t>Grafički interfejs i </a:t>
            </a:r>
            <a:r>
              <a:rPr lang="sr-Latn-RS" sz="2000" err="1">
                <a:cs typeface="Calibri"/>
              </a:rPr>
              <a:t>modeler</a:t>
            </a:r>
            <a:r>
              <a:rPr lang="sr-Latn-RS" sz="2000">
                <a:cs typeface="Calibri"/>
              </a:rPr>
              <a:t> dopušta biznis analitičarima da definišu procese u </a:t>
            </a:r>
            <a:r>
              <a:rPr lang="sr-Latn-RS" sz="2000" err="1">
                <a:cs typeface="Calibri"/>
              </a:rPr>
              <a:t>pipeline</a:t>
            </a:r>
            <a:r>
              <a:rPr lang="sr-Latn-RS" sz="2000">
                <a:cs typeface="Calibri"/>
              </a:rPr>
              <a:t>-u, bez potrebe za data ekspertima</a:t>
            </a:r>
          </a:p>
        </p:txBody>
      </p:sp>
      <p:pic>
        <p:nvPicPr>
          <p:cNvPr id="5" name="Slika 5">
            <a:extLst>
              <a:ext uri="{FF2B5EF4-FFF2-40B4-BE49-F238E27FC236}">
                <a16:creationId xmlns:a16="http://schemas.microsoft.com/office/drawing/2014/main" id="{D3E6D308-A0C3-3F51-77D1-DCDBAB98FAE1}"/>
              </a:ext>
            </a:extLst>
          </p:cNvPr>
          <p:cNvPicPr>
            <a:picLocks noGrp="1" noChangeAspect="1"/>
          </p:cNvPicPr>
          <p:nvPr>
            <p:ph sz="half" idx="2"/>
          </p:nvPr>
        </p:nvPicPr>
        <p:blipFill>
          <a:blip r:embed="rId2"/>
          <a:stretch>
            <a:fillRect/>
          </a:stretch>
        </p:blipFill>
        <p:spPr>
          <a:xfrm>
            <a:off x="5746944" y="2030110"/>
            <a:ext cx="6082118" cy="3873045"/>
          </a:xfrm>
        </p:spPr>
      </p:pic>
    </p:spTree>
    <p:extLst>
      <p:ext uri="{BB962C8B-B14F-4D97-AF65-F5344CB8AC3E}">
        <p14:creationId xmlns:p14="http://schemas.microsoft.com/office/powerpoint/2010/main" val="664482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6E4E-98C2-4D62-E60F-3EAA70D2E5E4}"/>
              </a:ext>
            </a:extLst>
          </p:cNvPr>
          <p:cNvSpPr>
            <a:spLocks noGrp="1"/>
          </p:cNvSpPr>
          <p:nvPr>
            <p:ph type="title"/>
          </p:nvPr>
        </p:nvSpPr>
        <p:spPr>
          <a:xfrm>
            <a:off x="415414" y="265471"/>
            <a:ext cx="10131425" cy="1456267"/>
          </a:xfrm>
        </p:spPr>
        <p:txBody>
          <a:bodyPr/>
          <a:lstStyle/>
          <a:p>
            <a:r>
              <a:rPr lang="en-US">
                <a:cs typeface="Calibri Light"/>
              </a:rPr>
              <a:t>ENVIRONMENT VARIABLES</a:t>
            </a:r>
            <a:endParaRPr lang="en-US"/>
          </a:p>
        </p:txBody>
      </p:sp>
      <p:pic>
        <p:nvPicPr>
          <p:cNvPr id="4" name="Picture 4" descr="Text&#10;&#10;Description automatically generated">
            <a:extLst>
              <a:ext uri="{FF2B5EF4-FFF2-40B4-BE49-F238E27FC236}">
                <a16:creationId xmlns:a16="http://schemas.microsoft.com/office/drawing/2014/main" id="{4F086DE9-A0CC-C639-16BE-D70CA4B19B70}"/>
              </a:ext>
            </a:extLst>
          </p:cNvPr>
          <p:cNvPicPr>
            <a:picLocks noGrp="1" noChangeAspect="1"/>
          </p:cNvPicPr>
          <p:nvPr>
            <p:ph idx="1"/>
          </p:nvPr>
        </p:nvPicPr>
        <p:blipFill>
          <a:blip r:embed="rId2"/>
          <a:stretch>
            <a:fillRect/>
          </a:stretch>
        </p:blipFill>
        <p:spPr>
          <a:xfrm>
            <a:off x="415414" y="1718167"/>
            <a:ext cx="11225263" cy="37840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35034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02AC-A53E-0CA7-71F6-C0E5EC561B59}"/>
              </a:ext>
            </a:extLst>
          </p:cNvPr>
          <p:cNvSpPr>
            <a:spLocks noGrp="1"/>
          </p:cNvSpPr>
          <p:nvPr>
            <p:ph type="title"/>
          </p:nvPr>
        </p:nvSpPr>
        <p:spPr>
          <a:xfrm>
            <a:off x="685801" y="-4916"/>
            <a:ext cx="10131425" cy="1456267"/>
          </a:xfrm>
        </p:spPr>
        <p:txBody>
          <a:bodyPr/>
          <a:lstStyle/>
          <a:p>
            <a:r>
              <a:rPr lang="en-US" err="1">
                <a:cs typeface="Calibri Light"/>
              </a:rPr>
              <a:t>cONSUL</a:t>
            </a:r>
            <a:endParaRPr lang="en-US" err="1"/>
          </a:p>
        </p:txBody>
      </p:sp>
      <p:pic>
        <p:nvPicPr>
          <p:cNvPr id="4" name="Picture 4" descr="Graphical user interface, text, application&#10;&#10;Description automatically generated">
            <a:extLst>
              <a:ext uri="{FF2B5EF4-FFF2-40B4-BE49-F238E27FC236}">
                <a16:creationId xmlns:a16="http://schemas.microsoft.com/office/drawing/2014/main" id="{EF303BFA-3A06-0D08-F3CD-1EDFE40A71B6}"/>
              </a:ext>
            </a:extLst>
          </p:cNvPr>
          <p:cNvPicPr>
            <a:picLocks noGrp="1" noChangeAspect="1"/>
          </p:cNvPicPr>
          <p:nvPr>
            <p:ph idx="1"/>
          </p:nvPr>
        </p:nvPicPr>
        <p:blipFill>
          <a:blip r:embed="rId2"/>
          <a:stretch>
            <a:fillRect/>
          </a:stretch>
        </p:blipFill>
        <p:spPr>
          <a:xfrm>
            <a:off x="575188" y="1870317"/>
            <a:ext cx="11225263" cy="3012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49740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08077-F2A0-0420-8CAF-6A830FD08A5B}"/>
              </a:ext>
            </a:extLst>
          </p:cNvPr>
          <p:cNvSpPr>
            <a:spLocks noGrp="1"/>
          </p:cNvSpPr>
          <p:nvPr>
            <p:ph type="title"/>
          </p:nvPr>
        </p:nvSpPr>
        <p:spPr>
          <a:xfrm>
            <a:off x="231059" y="154858"/>
            <a:ext cx="10131425" cy="1456267"/>
          </a:xfrm>
        </p:spPr>
        <p:txBody>
          <a:bodyPr/>
          <a:lstStyle/>
          <a:p>
            <a:r>
              <a:rPr lang="en-US">
                <a:cs typeface="Calibri Light"/>
              </a:rPr>
              <a:t>CONSUL EXTENSIONS</a:t>
            </a:r>
            <a:endParaRPr lang="en-US"/>
          </a:p>
        </p:txBody>
      </p:sp>
      <p:pic>
        <p:nvPicPr>
          <p:cNvPr id="4" name="Picture 4" descr="Table&#10;&#10;Description automatically generated">
            <a:extLst>
              <a:ext uri="{FF2B5EF4-FFF2-40B4-BE49-F238E27FC236}">
                <a16:creationId xmlns:a16="http://schemas.microsoft.com/office/drawing/2014/main" id="{C53E5B54-317B-26BE-58B8-4E50B3AFCA53}"/>
              </a:ext>
            </a:extLst>
          </p:cNvPr>
          <p:cNvPicPr>
            <a:picLocks noGrp="1" noChangeAspect="1"/>
          </p:cNvPicPr>
          <p:nvPr>
            <p:ph idx="1"/>
          </p:nvPr>
        </p:nvPicPr>
        <p:blipFill>
          <a:blip r:embed="rId2"/>
          <a:stretch>
            <a:fillRect/>
          </a:stretch>
        </p:blipFill>
        <p:spPr>
          <a:xfrm>
            <a:off x="301540" y="1220293"/>
            <a:ext cx="11674237" cy="4681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6698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8" name="Rectangle 16">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EB698B88-E5F9-0E5F-6579-625C1C2897D5}"/>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STREAMPIPES</a:t>
            </a:r>
          </a:p>
        </p:txBody>
      </p:sp>
      <p:sp>
        <p:nvSpPr>
          <p:cNvPr id="3" name="Čuvar mesta za sadržaj 2">
            <a:extLst>
              <a:ext uri="{FF2B5EF4-FFF2-40B4-BE49-F238E27FC236}">
                <a16:creationId xmlns:a16="http://schemas.microsoft.com/office/drawing/2014/main" id="{39644116-0006-8143-6C3E-4EA18BE3E19A}"/>
              </a:ext>
            </a:extLst>
          </p:cNvPr>
          <p:cNvSpPr>
            <a:spLocks noGrp="1"/>
          </p:cNvSpPr>
          <p:nvPr>
            <p:ph idx="1"/>
          </p:nvPr>
        </p:nvSpPr>
        <p:spPr>
          <a:xfrm>
            <a:off x="2497137" y="3940629"/>
            <a:ext cx="7197726" cy="1240970"/>
          </a:xfrm>
        </p:spPr>
        <p:txBody>
          <a:bodyPr vert="horz" lIns="91440" tIns="45720" rIns="91440" bIns="45720" rtlCol="0" anchor="t">
            <a:normAutofit/>
          </a:bodyPr>
          <a:lstStyle/>
          <a:p>
            <a:pPr marL="0" indent="0" algn="ctr">
              <a:buNone/>
            </a:pPr>
            <a:r>
              <a:rPr lang="en-US" sz="2400" cap="all"/>
              <a:t>INDUSTRY MONITORING AND ALERTING</a:t>
            </a:r>
          </a:p>
        </p:txBody>
      </p:sp>
      <p:cxnSp>
        <p:nvCxnSpPr>
          <p:cNvPr id="29" name="Straight Connector 18">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2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FC1CA-324B-FBA6-8663-4FDC7850351B}"/>
              </a:ext>
            </a:extLst>
          </p:cNvPr>
          <p:cNvSpPr>
            <a:spLocks noGrp="1"/>
          </p:cNvSpPr>
          <p:nvPr>
            <p:ph type="title"/>
          </p:nvPr>
        </p:nvSpPr>
        <p:spPr>
          <a:xfrm>
            <a:off x="280220" y="523567"/>
            <a:ext cx="10131425" cy="1456267"/>
          </a:xfrm>
        </p:spPr>
        <p:txBody>
          <a:bodyPr/>
          <a:lstStyle/>
          <a:p>
            <a:r>
              <a:rPr lang="en-US" err="1">
                <a:cs typeface="Calibri Light"/>
              </a:rPr>
              <a:t>pIPELINES</a:t>
            </a:r>
          </a:p>
        </p:txBody>
      </p:sp>
      <p:pic>
        <p:nvPicPr>
          <p:cNvPr id="4" name="Picture 4" descr="Graphical user interface, text, application, email&#10;&#10;Description automatically generated">
            <a:extLst>
              <a:ext uri="{FF2B5EF4-FFF2-40B4-BE49-F238E27FC236}">
                <a16:creationId xmlns:a16="http://schemas.microsoft.com/office/drawing/2014/main" id="{FB9A04BB-74DC-C3DE-E7E8-85BDCD3868E2}"/>
              </a:ext>
            </a:extLst>
          </p:cNvPr>
          <p:cNvPicPr>
            <a:picLocks noGrp="1" noChangeAspect="1"/>
          </p:cNvPicPr>
          <p:nvPr>
            <p:ph idx="1"/>
          </p:nvPr>
        </p:nvPicPr>
        <p:blipFill>
          <a:blip r:embed="rId2"/>
          <a:stretch>
            <a:fillRect/>
          </a:stretch>
        </p:blipFill>
        <p:spPr>
          <a:xfrm>
            <a:off x="280221" y="2368340"/>
            <a:ext cx="11643133" cy="25451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4032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FA23BB8D-C62C-0FC4-01C5-871A5C11574E}"/>
              </a:ext>
            </a:extLst>
          </p:cNvPr>
          <p:cNvPicPr>
            <a:picLocks noChangeAspect="1"/>
          </p:cNvPicPr>
          <p:nvPr/>
        </p:nvPicPr>
        <p:blipFill>
          <a:blip r:embed="rId2"/>
          <a:stretch>
            <a:fillRect/>
          </a:stretch>
        </p:blipFill>
        <p:spPr>
          <a:xfrm>
            <a:off x="581892" y="906669"/>
            <a:ext cx="11014362" cy="5501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Naslov 1">
            <a:extLst>
              <a:ext uri="{FF2B5EF4-FFF2-40B4-BE49-F238E27FC236}">
                <a16:creationId xmlns:a16="http://schemas.microsoft.com/office/drawing/2014/main" id="{7A4933F2-4724-96BE-4E63-E66124B7352E}"/>
              </a:ext>
            </a:extLst>
          </p:cNvPr>
          <p:cNvSpPr txBox="1">
            <a:spLocks/>
          </p:cNvSpPr>
          <p:nvPr/>
        </p:nvSpPr>
        <p:spPr>
          <a:xfrm>
            <a:off x="436419" y="318654"/>
            <a:ext cx="10131425" cy="1456267"/>
          </a:xfrm>
          <a:prstGeom prst="rect">
            <a:avLst/>
          </a:prstGeom>
        </p:spPr>
        <p:txBody>
          <a:bodyPr lIns="91440" tIns="45720" rIns="91440" bIns="45720" anchor="t"/>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sr-Latn-RS">
                <a:cs typeface="Calibri Light"/>
              </a:rPr>
              <a:t>PIPELINE</a:t>
            </a:r>
          </a:p>
        </p:txBody>
      </p:sp>
    </p:spTree>
    <p:extLst>
      <p:ext uri="{BB962C8B-B14F-4D97-AF65-F5344CB8AC3E}">
        <p14:creationId xmlns:p14="http://schemas.microsoft.com/office/powerpoint/2010/main" val="4047637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8B7B-1A64-BCB8-81DD-66D8E09E5CE5}"/>
              </a:ext>
            </a:extLst>
          </p:cNvPr>
          <p:cNvSpPr>
            <a:spLocks noGrp="1"/>
          </p:cNvSpPr>
          <p:nvPr>
            <p:ph type="title"/>
          </p:nvPr>
        </p:nvSpPr>
        <p:spPr>
          <a:xfrm>
            <a:off x="602674" y="0"/>
            <a:ext cx="10131425" cy="1456267"/>
          </a:xfrm>
        </p:spPr>
        <p:txBody>
          <a:bodyPr/>
          <a:lstStyle/>
          <a:p>
            <a:r>
              <a:rPr lang="en-US">
                <a:cs typeface="Calibri Light"/>
              </a:rPr>
              <a:t>PROCESSOR LIFECYCLE</a:t>
            </a:r>
            <a:endParaRPr lang="en-US"/>
          </a:p>
        </p:txBody>
      </p:sp>
      <p:pic>
        <p:nvPicPr>
          <p:cNvPr id="4" name="Picture 4" descr="Text&#10;&#10;Description automatically generated">
            <a:extLst>
              <a:ext uri="{FF2B5EF4-FFF2-40B4-BE49-F238E27FC236}">
                <a16:creationId xmlns:a16="http://schemas.microsoft.com/office/drawing/2014/main" id="{4F9216D1-F18E-AB54-FBE4-947C0BC84F23}"/>
              </a:ext>
            </a:extLst>
          </p:cNvPr>
          <p:cNvPicPr>
            <a:picLocks noGrp="1" noChangeAspect="1"/>
          </p:cNvPicPr>
          <p:nvPr>
            <p:ph idx="1"/>
          </p:nvPr>
        </p:nvPicPr>
        <p:blipFill>
          <a:blip r:embed="rId2"/>
          <a:stretch>
            <a:fillRect/>
          </a:stretch>
        </p:blipFill>
        <p:spPr>
          <a:xfrm>
            <a:off x="853699" y="1019848"/>
            <a:ext cx="9989593" cy="5519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7223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6974-712E-5DC1-EDF2-01F21543F1C9}"/>
              </a:ext>
            </a:extLst>
          </p:cNvPr>
          <p:cNvSpPr>
            <a:spLocks noGrp="1"/>
          </p:cNvSpPr>
          <p:nvPr>
            <p:ph type="title"/>
          </p:nvPr>
        </p:nvSpPr>
        <p:spPr>
          <a:xfrm>
            <a:off x="658091" y="-69273"/>
            <a:ext cx="10131425" cy="1456267"/>
          </a:xfrm>
        </p:spPr>
        <p:txBody>
          <a:bodyPr/>
          <a:lstStyle/>
          <a:p>
            <a:r>
              <a:rPr lang="en-US">
                <a:cs typeface="Calibri Light"/>
              </a:rPr>
              <a:t>DECLARE MODEL</a:t>
            </a:r>
            <a:endParaRPr lang="en-US"/>
          </a:p>
        </p:txBody>
      </p:sp>
      <p:pic>
        <p:nvPicPr>
          <p:cNvPr id="4" name="Picture 4" descr="Text&#10;&#10;Description automatically generated">
            <a:extLst>
              <a:ext uri="{FF2B5EF4-FFF2-40B4-BE49-F238E27FC236}">
                <a16:creationId xmlns:a16="http://schemas.microsoft.com/office/drawing/2014/main" id="{42E82931-D00D-3110-2EFE-79CBBC4263C3}"/>
              </a:ext>
            </a:extLst>
          </p:cNvPr>
          <p:cNvPicPr>
            <a:picLocks noGrp="1" noChangeAspect="1"/>
          </p:cNvPicPr>
          <p:nvPr>
            <p:ph idx="1"/>
          </p:nvPr>
        </p:nvPicPr>
        <p:blipFill>
          <a:blip r:embed="rId2"/>
          <a:stretch>
            <a:fillRect/>
          </a:stretch>
        </p:blipFill>
        <p:spPr>
          <a:xfrm>
            <a:off x="1150829" y="853594"/>
            <a:ext cx="9561586" cy="5630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27517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CE56-3B7B-BBA4-F48A-0E981191E221}"/>
              </a:ext>
            </a:extLst>
          </p:cNvPr>
          <p:cNvSpPr>
            <a:spLocks noGrp="1"/>
          </p:cNvSpPr>
          <p:nvPr>
            <p:ph type="title"/>
          </p:nvPr>
        </p:nvSpPr>
        <p:spPr>
          <a:xfrm>
            <a:off x="685801" y="609600"/>
            <a:ext cx="5219699" cy="1456267"/>
          </a:xfrm>
        </p:spPr>
        <p:txBody>
          <a:bodyPr>
            <a:normAutofit/>
          </a:bodyPr>
          <a:lstStyle/>
          <a:p>
            <a:r>
              <a:rPr lang="en-US">
                <a:cs typeface="Calibri Light"/>
              </a:rPr>
              <a:t>Declare model (UI config)</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AD5A72C3-DE8D-C985-A265-BA0602662030}"/>
              </a:ext>
            </a:extLst>
          </p:cNvPr>
          <p:cNvPicPr>
            <a:picLocks noChangeAspect="1"/>
          </p:cNvPicPr>
          <p:nvPr/>
        </p:nvPicPr>
        <p:blipFill rotWithShape="1">
          <a:blip r:embed="rId3"/>
          <a:srcRect r="4811" b="-2"/>
          <a:stretch/>
        </p:blipFill>
        <p:spPr>
          <a:xfrm>
            <a:off x="5298285" y="445134"/>
            <a:ext cx="6333760" cy="612326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67993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55B7-EE17-09AE-5407-CABD94EA8376}"/>
              </a:ext>
            </a:extLst>
          </p:cNvPr>
          <p:cNvSpPr>
            <a:spLocks noGrp="1"/>
          </p:cNvSpPr>
          <p:nvPr>
            <p:ph type="title"/>
          </p:nvPr>
        </p:nvSpPr>
        <p:spPr>
          <a:xfrm>
            <a:off x="464128" y="484909"/>
            <a:ext cx="10131425" cy="1456267"/>
          </a:xfrm>
        </p:spPr>
        <p:txBody>
          <a:bodyPr/>
          <a:lstStyle/>
          <a:p>
            <a:r>
              <a:rPr lang="en-US">
                <a:cs typeface="Calibri Light"/>
              </a:rPr>
              <a:t>ON INVOCATION</a:t>
            </a:r>
            <a:endParaRPr lang="en-US"/>
          </a:p>
        </p:txBody>
      </p:sp>
      <p:pic>
        <p:nvPicPr>
          <p:cNvPr id="4" name="Picture 4" descr="Text&#10;&#10;Description automatically generated">
            <a:extLst>
              <a:ext uri="{FF2B5EF4-FFF2-40B4-BE49-F238E27FC236}">
                <a16:creationId xmlns:a16="http://schemas.microsoft.com/office/drawing/2014/main" id="{F19F4CE8-FC90-0848-853D-CA51F5EB31DB}"/>
              </a:ext>
            </a:extLst>
          </p:cNvPr>
          <p:cNvPicPr>
            <a:picLocks noGrp="1" noChangeAspect="1"/>
          </p:cNvPicPr>
          <p:nvPr>
            <p:ph idx="1"/>
          </p:nvPr>
        </p:nvPicPr>
        <p:blipFill>
          <a:blip r:embed="rId2"/>
          <a:stretch>
            <a:fillRect/>
          </a:stretch>
        </p:blipFill>
        <p:spPr>
          <a:xfrm>
            <a:off x="464128" y="2055673"/>
            <a:ext cx="11128952" cy="3018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29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0B470DE-00DE-3F61-7F5D-73C42C29781C}"/>
              </a:ext>
            </a:extLst>
          </p:cNvPr>
          <p:cNvSpPr>
            <a:spLocks noGrp="1"/>
          </p:cNvSpPr>
          <p:nvPr>
            <p:ph type="ctrTitle"/>
          </p:nvPr>
        </p:nvSpPr>
        <p:spPr/>
        <p:txBody>
          <a:bodyPr/>
          <a:lstStyle/>
          <a:p>
            <a:r>
              <a:rPr lang="sr-Latn-RS">
                <a:cs typeface="Calibri Light"/>
              </a:rPr>
              <a:t>Glavne odlike </a:t>
            </a:r>
            <a:r>
              <a:rPr lang="sr-Latn-RS" err="1">
                <a:cs typeface="Calibri Light"/>
              </a:rPr>
              <a:t>apache</a:t>
            </a:r>
            <a:r>
              <a:rPr lang="sr-Latn-RS">
                <a:cs typeface="Calibri Light"/>
              </a:rPr>
              <a:t> </a:t>
            </a:r>
            <a:r>
              <a:rPr lang="sr-Latn-RS" err="1">
                <a:cs typeface="Calibri Light"/>
              </a:rPr>
              <a:t>streampipes</a:t>
            </a:r>
            <a:endParaRPr lang="sr-Latn-RS" err="1"/>
          </a:p>
        </p:txBody>
      </p:sp>
    </p:spTree>
    <p:extLst>
      <p:ext uri="{BB962C8B-B14F-4D97-AF65-F5344CB8AC3E}">
        <p14:creationId xmlns:p14="http://schemas.microsoft.com/office/powerpoint/2010/main" val="2370265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BC2E0-D1A7-092F-7DA4-A6A34AB4A63D}"/>
              </a:ext>
            </a:extLst>
          </p:cNvPr>
          <p:cNvSpPr>
            <a:spLocks noGrp="1"/>
          </p:cNvSpPr>
          <p:nvPr>
            <p:ph type="title"/>
          </p:nvPr>
        </p:nvSpPr>
        <p:spPr>
          <a:xfrm>
            <a:off x="685801" y="152400"/>
            <a:ext cx="10131425" cy="1456267"/>
          </a:xfrm>
        </p:spPr>
        <p:txBody>
          <a:bodyPr/>
          <a:lstStyle/>
          <a:p>
            <a:r>
              <a:rPr lang="en-US">
                <a:cs typeface="Calibri Light"/>
              </a:rPr>
              <a:t>ON EVENT AND ON DETACH</a:t>
            </a:r>
            <a:endParaRPr lang="en-US"/>
          </a:p>
        </p:txBody>
      </p:sp>
      <p:pic>
        <p:nvPicPr>
          <p:cNvPr id="4" name="Picture 4" descr="Text&#10;&#10;Description automatically generated">
            <a:extLst>
              <a:ext uri="{FF2B5EF4-FFF2-40B4-BE49-F238E27FC236}">
                <a16:creationId xmlns:a16="http://schemas.microsoft.com/office/drawing/2014/main" id="{F7E5A263-7B4B-9398-6F50-93F0E0600A12}"/>
              </a:ext>
            </a:extLst>
          </p:cNvPr>
          <p:cNvPicPr>
            <a:picLocks noGrp="1" noChangeAspect="1"/>
          </p:cNvPicPr>
          <p:nvPr>
            <p:ph idx="1"/>
          </p:nvPr>
        </p:nvPicPr>
        <p:blipFill>
          <a:blip r:embed="rId2"/>
          <a:stretch>
            <a:fillRect/>
          </a:stretch>
        </p:blipFill>
        <p:spPr>
          <a:xfrm>
            <a:off x="784820" y="1227667"/>
            <a:ext cx="10432151" cy="5228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4405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8F6B-184D-BDF7-B15A-12B0DBE0D96B}"/>
              </a:ext>
            </a:extLst>
          </p:cNvPr>
          <p:cNvSpPr>
            <a:spLocks noGrp="1"/>
          </p:cNvSpPr>
          <p:nvPr>
            <p:ph type="title"/>
          </p:nvPr>
        </p:nvSpPr>
        <p:spPr/>
        <p:txBody>
          <a:bodyPr/>
          <a:lstStyle/>
          <a:p>
            <a:r>
              <a:rPr lang="en-US" dirty="0">
                <a:cs typeface="Calibri Light"/>
              </a:rPr>
              <a:t>COMPLEX EVENT PROCESSING (cep)</a:t>
            </a:r>
            <a:endParaRPr lang="en-US" dirty="0"/>
          </a:p>
        </p:txBody>
      </p:sp>
      <p:sp>
        <p:nvSpPr>
          <p:cNvPr id="3" name="Content Placeholder 2">
            <a:extLst>
              <a:ext uri="{FF2B5EF4-FFF2-40B4-BE49-F238E27FC236}">
                <a16:creationId xmlns:a16="http://schemas.microsoft.com/office/drawing/2014/main" id="{3B7CE4D5-203A-E1B2-A963-0DE36F3A0CBE}"/>
              </a:ext>
            </a:extLst>
          </p:cNvPr>
          <p:cNvSpPr>
            <a:spLocks noGrp="1"/>
          </p:cNvSpPr>
          <p:nvPr>
            <p:ph idx="1"/>
          </p:nvPr>
        </p:nvSpPr>
        <p:spPr>
          <a:xfrm>
            <a:off x="685801" y="2589591"/>
            <a:ext cx="10131425" cy="3649133"/>
          </a:xfrm>
        </p:spPr>
        <p:txBody>
          <a:bodyPr vert="horz" lIns="91440" tIns="45720" rIns="91440" bIns="45720" rtlCol="0" anchor="ctr">
            <a:noAutofit/>
          </a:bodyPr>
          <a:lstStyle/>
          <a:p>
            <a:r>
              <a:rPr lang="en-US" sz="2400" dirty="0" err="1">
                <a:ea typeface="+mn-lt"/>
                <a:cs typeface="+mn-lt"/>
              </a:rPr>
              <a:t>Definicija</a:t>
            </a:r>
            <a:r>
              <a:rPr lang="en-US" sz="2400" dirty="0">
                <a:ea typeface="+mn-lt"/>
                <a:cs typeface="+mn-lt"/>
              </a:rPr>
              <a:t>: CEP je </a:t>
            </a:r>
            <a:r>
              <a:rPr lang="en-US" sz="2400" dirty="0" err="1">
                <a:ea typeface="+mn-lt"/>
                <a:cs typeface="+mn-lt"/>
              </a:rPr>
              <a:t>metoda</a:t>
            </a:r>
            <a:r>
              <a:rPr lang="en-US" sz="2400" dirty="0">
                <a:ea typeface="+mn-lt"/>
                <a:cs typeface="+mn-lt"/>
              </a:rPr>
              <a:t> </a:t>
            </a:r>
            <a:r>
              <a:rPr lang="en-US" sz="2400" dirty="0" err="1">
                <a:ea typeface="+mn-lt"/>
                <a:cs typeface="+mn-lt"/>
              </a:rPr>
              <a:t>analiziranja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reagovanja</a:t>
            </a:r>
            <a:r>
              <a:rPr lang="en-US" sz="2400" dirty="0">
                <a:ea typeface="+mn-lt"/>
                <a:cs typeface="+mn-lt"/>
              </a:rPr>
              <a:t> </a:t>
            </a:r>
            <a:r>
              <a:rPr lang="en-US" sz="2400" dirty="0" err="1">
                <a:ea typeface="+mn-lt"/>
                <a:cs typeface="+mn-lt"/>
              </a:rPr>
              <a:t>na</a:t>
            </a:r>
            <a:r>
              <a:rPr lang="en-US" sz="2400" dirty="0">
                <a:ea typeface="+mn-lt"/>
                <a:cs typeface="+mn-lt"/>
              </a:rPr>
              <a:t> </a:t>
            </a:r>
            <a:r>
              <a:rPr lang="en-US" sz="2400" dirty="0" err="1">
                <a:ea typeface="+mn-lt"/>
                <a:cs typeface="+mn-lt"/>
              </a:rPr>
              <a:t>složene</a:t>
            </a:r>
            <a:r>
              <a:rPr lang="en-US" sz="2400" dirty="0">
                <a:ea typeface="+mn-lt"/>
                <a:cs typeface="+mn-lt"/>
              </a:rPr>
              <a:t>, high-volume stream-</a:t>
            </a:r>
            <a:r>
              <a:rPr lang="en-US" sz="2400" dirty="0" err="1">
                <a:ea typeface="+mn-lt"/>
                <a:cs typeface="+mn-lt"/>
              </a:rPr>
              <a:t>ove</a:t>
            </a:r>
            <a:r>
              <a:rPr lang="en-US" sz="2400" dirty="0">
                <a:ea typeface="+mn-lt"/>
                <a:cs typeface="+mn-lt"/>
              </a:rPr>
              <a:t> </a:t>
            </a:r>
            <a:r>
              <a:rPr lang="en-US" sz="2400" dirty="0" err="1">
                <a:ea typeface="+mn-lt"/>
                <a:cs typeface="+mn-lt"/>
              </a:rPr>
              <a:t>podataka</a:t>
            </a:r>
            <a:r>
              <a:rPr lang="en-US" sz="2400" dirty="0">
                <a:ea typeface="+mn-lt"/>
                <a:cs typeface="+mn-lt"/>
              </a:rPr>
              <a:t> u </a:t>
            </a:r>
            <a:r>
              <a:rPr lang="en-US" sz="2400" dirty="0" err="1">
                <a:ea typeface="+mn-lt"/>
                <a:cs typeface="+mn-lt"/>
              </a:rPr>
              <a:t>realnom</a:t>
            </a:r>
            <a:r>
              <a:rPr lang="en-US" sz="2400" dirty="0">
                <a:ea typeface="+mn-lt"/>
                <a:cs typeface="+mn-lt"/>
              </a:rPr>
              <a:t> </a:t>
            </a:r>
            <a:r>
              <a:rPr lang="en-US" sz="2400" dirty="0" err="1">
                <a:ea typeface="+mn-lt"/>
                <a:cs typeface="+mn-lt"/>
              </a:rPr>
              <a:t>vremenu</a:t>
            </a:r>
            <a:r>
              <a:rPr lang="en-US" sz="2400" dirty="0">
                <a:ea typeface="+mn-lt"/>
                <a:cs typeface="+mn-lt"/>
              </a:rPr>
              <a:t>.</a:t>
            </a:r>
          </a:p>
          <a:p>
            <a:pPr>
              <a:buClr>
                <a:srgbClr val="FFFFFF"/>
              </a:buClr>
            </a:pPr>
            <a:r>
              <a:rPr lang="en-US" sz="2400" dirty="0" err="1">
                <a:ea typeface="+mn-lt"/>
                <a:cs typeface="+mn-lt"/>
              </a:rPr>
              <a:t>Ključni</a:t>
            </a:r>
            <a:r>
              <a:rPr lang="en-US" sz="2400" dirty="0">
                <a:ea typeface="+mn-lt"/>
                <a:cs typeface="+mn-lt"/>
              </a:rPr>
              <a:t> </a:t>
            </a:r>
            <a:r>
              <a:rPr lang="en-US" sz="2400" dirty="0" err="1">
                <a:ea typeface="+mn-lt"/>
                <a:cs typeface="+mn-lt"/>
              </a:rPr>
              <a:t>koncepti</a:t>
            </a:r>
            <a:r>
              <a:rPr lang="en-US" sz="2400" dirty="0">
                <a:ea typeface="+mn-lt"/>
                <a:cs typeface="+mn-lt"/>
              </a:rPr>
              <a:t>: CEP </a:t>
            </a:r>
            <a:r>
              <a:rPr lang="en-US" sz="2400" dirty="0" err="1">
                <a:ea typeface="+mn-lt"/>
                <a:cs typeface="+mn-lt"/>
              </a:rPr>
              <a:t>uključuje</a:t>
            </a:r>
            <a:r>
              <a:rPr lang="en-US" sz="2400" dirty="0">
                <a:ea typeface="+mn-lt"/>
                <a:cs typeface="+mn-lt"/>
              </a:rPr>
              <a:t> </a:t>
            </a:r>
            <a:r>
              <a:rPr lang="en-US" sz="2400" dirty="0" err="1">
                <a:ea typeface="+mn-lt"/>
                <a:cs typeface="+mn-lt"/>
              </a:rPr>
              <a:t>prepoznavanje</a:t>
            </a:r>
            <a:r>
              <a:rPr lang="en-US" sz="2400" dirty="0">
                <a:ea typeface="+mn-lt"/>
                <a:cs typeface="+mn-lt"/>
              </a:rPr>
              <a:t> </a:t>
            </a:r>
            <a:r>
              <a:rPr lang="en-US" sz="2400" dirty="0" err="1">
                <a:ea typeface="+mn-lt"/>
                <a:cs typeface="+mn-lt"/>
              </a:rPr>
              <a:t>obrazaca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veza</a:t>
            </a:r>
            <a:r>
              <a:rPr lang="en-US" sz="2400" dirty="0">
                <a:ea typeface="+mn-lt"/>
                <a:cs typeface="+mn-lt"/>
              </a:rPr>
              <a:t> u stream-</a:t>
            </a:r>
            <a:r>
              <a:rPr lang="en-US" sz="2400" dirty="0" err="1">
                <a:ea typeface="+mn-lt"/>
                <a:cs typeface="+mn-lt"/>
              </a:rPr>
              <a:t>ovima</a:t>
            </a:r>
            <a:r>
              <a:rPr lang="en-US" sz="2400" dirty="0">
                <a:ea typeface="+mn-lt"/>
                <a:cs typeface="+mn-lt"/>
              </a:rPr>
              <a:t> </a:t>
            </a:r>
            <a:r>
              <a:rPr lang="en-US" sz="2400" dirty="0" err="1">
                <a:ea typeface="+mn-lt"/>
                <a:cs typeface="+mn-lt"/>
              </a:rPr>
              <a:t>podataka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korišćenje</a:t>
            </a:r>
            <a:r>
              <a:rPr lang="en-US" sz="2400" dirty="0">
                <a:ea typeface="+mn-lt"/>
                <a:cs typeface="+mn-lt"/>
              </a:rPr>
              <a:t> </a:t>
            </a:r>
            <a:r>
              <a:rPr lang="en-US" sz="2400" dirty="0" err="1">
                <a:ea typeface="+mn-lt"/>
                <a:cs typeface="+mn-lt"/>
              </a:rPr>
              <a:t>tih</a:t>
            </a:r>
            <a:r>
              <a:rPr lang="en-US" sz="2400" dirty="0">
                <a:ea typeface="+mn-lt"/>
                <a:cs typeface="+mn-lt"/>
              </a:rPr>
              <a:t> </a:t>
            </a:r>
            <a:r>
              <a:rPr lang="en-US" sz="2400" dirty="0" err="1">
                <a:ea typeface="+mn-lt"/>
                <a:cs typeface="+mn-lt"/>
              </a:rPr>
              <a:t>informacije</a:t>
            </a:r>
            <a:r>
              <a:rPr lang="en-US" sz="2400" dirty="0">
                <a:ea typeface="+mn-lt"/>
                <a:cs typeface="+mn-lt"/>
              </a:rPr>
              <a:t> za </a:t>
            </a:r>
            <a:r>
              <a:rPr lang="en-US" sz="2400" dirty="0" err="1">
                <a:ea typeface="+mn-lt"/>
                <a:cs typeface="+mn-lt"/>
              </a:rPr>
              <a:t>pokretanje</a:t>
            </a:r>
            <a:r>
              <a:rPr lang="en-US" sz="2400" dirty="0">
                <a:ea typeface="+mn-lt"/>
                <a:cs typeface="+mn-lt"/>
              </a:rPr>
              <a:t> </a:t>
            </a:r>
            <a:r>
              <a:rPr lang="en-US" sz="2400" dirty="0" err="1">
                <a:ea typeface="+mn-lt"/>
                <a:cs typeface="+mn-lt"/>
              </a:rPr>
              <a:t>akcija</a:t>
            </a:r>
            <a:r>
              <a:rPr lang="en-US" sz="2400" dirty="0">
                <a:ea typeface="+mn-lt"/>
                <a:cs typeface="+mn-lt"/>
              </a:rPr>
              <a:t> </a:t>
            </a:r>
            <a:r>
              <a:rPr lang="en-US" sz="2400" dirty="0" err="1">
                <a:ea typeface="+mn-lt"/>
                <a:cs typeface="+mn-lt"/>
              </a:rPr>
              <a:t>ili</a:t>
            </a:r>
            <a:r>
              <a:rPr lang="en-US" sz="2400" dirty="0">
                <a:ea typeface="+mn-lt"/>
                <a:cs typeface="+mn-lt"/>
              </a:rPr>
              <a:t> </a:t>
            </a:r>
            <a:r>
              <a:rPr lang="en-US" sz="2400" dirty="0" err="1">
                <a:ea typeface="+mn-lt"/>
                <a:cs typeface="+mn-lt"/>
              </a:rPr>
              <a:t>generisanje</a:t>
            </a:r>
            <a:r>
              <a:rPr lang="en-US" sz="2400" dirty="0">
                <a:ea typeface="+mn-lt"/>
                <a:cs typeface="+mn-lt"/>
              </a:rPr>
              <a:t> </a:t>
            </a:r>
            <a:r>
              <a:rPr lang="en-US" sz="2400" dirty="0" err="1">
                <a:ea typeface="+mn-lt"/>
                <a:cs typeface="+mn-lt"/>
              </a:rPr>
              <a:t>upozorenja</a:t>
            </a:r>
            <a:r>
              <a:rPr lang="en-US" sz="2400" dirty="0">
                <a:ea typeface="+mn-lt"/>
                <a:cs typeface="+mn-lt"/>
              </a:rPr>
              <a:t>.</a:t>
            </a:r>
          </a:p>
          <a:p>
            <a:pPr>
              <a:buClr>
                <a:srgbClr val="FFFFFF"/>
              </a:buClr>
            </a:pPr>
            <a:r>
              <a:rPr lang="en-US" sz="2400" dirty="0" err="1">
                <a:ea typeface="+mn-lt"/>
                <a:cs typeface="+mn-lt"/>
              </a:rPr>
              <a:t>Primene</a:t>
            </a:r>
            <a:r>
              <a:rPr lang="en-US" sz="2400" dirty="0">
                <a:ea typeface="+mn-lt"/>
                <a:cs typeface="+mn-lt"/>
              </a:rPr>
              <a:t>: CEP se </a:t>
            </a:r>
            <a:r>
              <a:rPr lang="en-US" sz="2400" dirty="0" err="1">
                <a:ea typeface="+mn-lt"/>
                <a:cs typeface="+mn-lt"/>
              </a:rPr>
              <a:t>koristi</a:t>
            </a:r>
            <a:r>
              <a:rPr lang="en-US" sz="2400" dirty="0">
                <a:ea typeface="+mn-lt"/>
                <a:cs typeface="+mn-lt"/>
              </a:rPr>
              <a:t> u </a:t>
            </a:r>
            <a:r>
              <a:rPr lang="en-US" sz="2400" dirty="0" err="1">
                <a:ea typeface="+mn-lt"/>
                <a:cs typeface="+mn-lt"/>
              </a:rPr>
              <a:t>različitim</a:t>
            </a:r>
            <a:r>
              <a:rPr lang="en-US" sz="2400" dirty="0">
                <a:ea typeface="+mn-lt"/>
                <a:cs typeface="+mn-lt"/>
              </a:rPr>
              <a:t> </a:t>
            </a:r>
            <a:r>
              <a:rPr lang="en-US" sz="2400" dirty="0" err="1">
                <a:ea typeface="+mn-lt"/>
                <a:cs typeface="+mn-lt"/>
              </a:rPr>
              <a:t>industrijama</a:t>
            </a:r>
            <a:r>
              <a:rPr lang="en-US" sz="2400" dirty="0">
                <a:ea typeface="+mn-lt"/>
                <a:cs typeface="+mn-lt"/>
              </a:rPr>
              <a:t>, </a:t>
            </a:r>
            <a:r>
              <a:rPr lang="en-US" sz="2400" dirty="0" err="1">
                <a:ea typeface="+mn-lt"/>
                <a:cs typeface="+mn-lt"/>
              </a:rPr>
              <a:t>kao</a:t>
            </a:r>
            <a:r>
              <a:rPr lang="en-US" sz="2400" dirty="0">
                <a:ea typeface="+mn-lt"/>
                <a:cs typeface="+mn-lt"/>
              </a:rPr>
              <a:t> </a:t>
            </a:r>
            <a:r>
              <a:rPr lang="en-US" sz="2400" dirty="0" err="1">
                <a:ea typeface="+mn-lt"/>
                <a:cs typeface="+mn-lt"/>
              </a:rPr>
              <a:t>što</a:t>
            </a:r>
            <a:r>
              <a:rPr lang="en-US" sz="2400" dirty="0">
                <a:ea typeface="+mn-lt"/>
                <a:cs typeface="+mn-lt"/>
              </a:rPr>
              <a:t> </a:t>
            </a:r>
            <a:r>
              <a:rPr lang="en-US" sz="2400" dirty="0" err="1">
                <a:ea typeface="+mn-lt"/>
                <a:cs typeface="+mn-lt"/>
              </a:rPr>
              <a:t>su</a:t>
            </a:r>
            <a:r>
              <a:rPr lang="en-US" sz="2400" dirty="0">
                <a:ea typeface="+mn-lt"/>
                <a:cs typeface="+mn-lt"/>
              </a:rPr>
              <a:t> </a:t>
            </a:r>
            <a:r>
              <a:rPr lang="en-US" sz="2400" dirty="0" err="1">
                <a:ea typeface="+mn-lt"/>
                <a:cs typeface="+mn-lt"/>
              </a:rPr>
              <a:t>finansije</a:t>
            </a:r>
            <a:r>
              <a:rPr lang="en-US" sz="2400" dirty="0">
                <a:ea typeface="+mn-lt"/>
                <a:cs typeface="+mn-lt"/>
              </a:rPr>
              <a:t>, </a:t>
            </a:r>
            <a:r>
              <a:rPr lang="en-US" sz="2400" dirty="0" err="1">
                <a:ea typeface="+mn-lt"/>
                <a:cs typeface="+mn-lt"/>
              </a:rPr>
              <a:t>telekomunikacije</a:t>
            </a:r>
            <a:r>
              <a:rPr lang="en-US" sz="2400" dirty="0">
                <a:ea typeface="+mn-lt"/>
                <a:cs typeface="+mn-lt"/>
              </a:rPr>
              <a:t>, transport </a:t>
            </a:r>
            <a:r>
              <a:rPr lang="en-US" sz="2400" dirty="0" err="1">
                <a:ea typeface="+mn-lt"/>
                <a:cs typeface="+mn-lt"/>
              </a:rPr>
              <a:t>i</a:t>
            </a:r>
            <a:r>
              <a:rPr lang="en-US" sz="2400" dirty="0">
                <a:ea typeface="+mn-lt"/>
                <a:cs typeface="+mn-lt"/>
              </a:rPr>
              <a:t> </a:t>
            </a:r>
            <a:r>
              <a:rPr lang="en-US" sz="2400" dirty="0" err="1">
                <a:ea typeface="+mn-lt"/>
                <a:cs typeface="+mn-lt"/>
              </a:rPr>
              <a:t>druge</a:t>
            </a:r>
            <a:r>
              <a:rPr lang="en-US" sz="2400" dirty="0">
                <a:ea typeface="+mn-lt"/>
                <a:cs typeface="+mn-lt"/>
              </a:rPr>
              <a:t>. </a:t>
            </a:r>
            <a:r>
              <a:rPr lang="en-US" sz="2400" dirty="0" err="1">
                <a:ea typeface="+mn-lt"/>
                <a:cs typeface="+mn-lt"/>
              </a:rPr>
              <a:t>Primeri</a:t>
            </a:r>
            <a:r>
              <a:rPr lang="en-US" sz="2400" dirty="0">
                <a:ea typeface="+mn-lt"/>
                <a:cs typeface="+mn-lt"/>
              </a:rPr>
              <a:t> </a:t>
            </a:r>
            <a:r>
              <a:rPr lang="en-US" sz="2400" dirty="0" err="1">
                <a:ea typeface="+mn-lt"/>
                <a:cs typeface="+mn-lt"/>
              </a:rPr>
              <a:t>uključuju</a:t>
            </a:r>
            <a:r>
              <a:rPr lang="en-US" sz="2400" dirty="0">
                <a:ea typeface="+mn-lt"/>
                <a:cs typeface="+mn-lt"/>
              </a:rPr>
              <a:t> </a:t>
            </a:r>
            <a:r>
              <a:rPr lang="en-US" sz="2400" dirty="0" err="1">
                <a:ea typeface="+mn-lt"/>
                <a:cs typeface="+mn-lt"/>
              </a:rPr>
              <a:t>detekciju</a:t>
            </a:r>
            <a:r>
              <a:rPr lang="en-US" sz="2400" dirty="0">
                <a:ea typeface="+mn-lt"/>
                <a:cs typeface="+mn-lt"/>
              </a:rPr>
              <a:t> </a:t>
            </a:r>
            <a:r>
              <a:rPr lang="en-US" sz="2400" dirty="0" err="1">
                <a:ea typeface="+mn-lt"/>
                <a:cs typeface="+mn-lt"/>
              </a:rPr>
              <a:t>prevara</a:t>
            </a:r>
            <a:r>
              <a:rPr lang="en-US" sz="2400" dirty="0">
                <a:ea typeface="+mn-lt"/>
                <a:cs typeface="+mn-lt"/>
              </a:rPr>
              <a:t>, </a:t>
            </a:r>
            <a:r>
              <a:rPr lang="en-US" sz="2400" dirty="0" err="1">
                <a:ea typeface="+mn-lt"/>
                <a:cs typeface="+mn-lt"/>
              </a:rPr>
              <a:t>praćenje</a:t>
            </a:r>
            <a:r>
              <a:rPr lang="en-US" sz="2400" dirty="0">
                <a:ea typeface="+mn-lt"/>
                <a:cs typeface="+mn-lt"/>
              </a:rPr>
              <a:t> </a:t>
            </a:r>
            <a:r>
              <a:rPr lang="en-US" sz="2400" dirty="0" err="1">
                <a:ea typeface="+mn-lt"/>
                <a:cs typeface="+mn-lt"/>
              </a:rPr>
              <a:t>performansi</a:t>
            </a:r>
            <a:r>
              <a:rPr lang="en-US" sz="2400" dirty="0">
                <a:ea typeface="+mn-lt"/>
                <a:cs typeface="+mn-lt"/>
              </a:rPr>
              <a:t> </a:t>
            </a:r>
            <a:r>
              <a:rPr lang="en-US" sz="2400" dirty="0" err="1">
                <a:ea typeface="+mn-lt"/>
                <a:cs typeface="+mn-lt"/>
              </a:rPr>
              <a:t>mreže</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praćenje</a:t>
            </a:r>
            <a:r>
              <a:rPr lang="en-US" sz="2400" dirty="0">
                <a:ea typeface="+mn-lt"/>
                <a:cs typeface="+mn-lt"/>
              </a:rPr>
              <a:t> </a:t>
            </a:r>
            <a:r>
              <a:rPr lang="en-US" sz="2400" dirty="0" err="1">
                <a:ea typeface="+mn-lt"/>
                <a:cs typeface="+mn-lt"/>
              </a:rPr>
              <a:t>nivoa</a:t>
            </a:r>
            <a:r>
              <a:rPr lang="en-US" sz="2400" dirty="0">
                <a:ea typeface="+mn-lt"/>
                <a:cs typeface="+mn-lt"/>
              </a:rPr>
              <a:t> </a:t>
            </a:r>
            <a:r>
              <a:rPr lang="en-US" sz="2400" dirty="0" err="1">
                <a:ea typeface="+mn-lt"/>
                <a:cs typeface="+mn-lt"/>
              </a:rPr>
              <a:t>inventara</a:t>
            </a:r>
            <a:r>
              <a:rPr lang="en-US" sz="2400" dirty="0">
                <a:ea typeface="+mn-lt"/>
                <a:cs typeface="+mn-lt"/>
              </a:rPr>
              <a:t> u </a:t>
            </a:r>
            <a:r>
              <a:rPr lang="en-US" sz="2400" dirty="0" err="1">
                <a:ea typeface="+mn-lt"/>
                <a:cs typeface="+mn-lt"/>
              </a:rPr>
              <a:t>realnom</a:t>
            </a:r>
            <a:r>
              <a:rPr lang="en-US" sz="2400" dirty="0">
                <a:ea typeface="+mn-lt"/>
                <a:cs typeface="+mn-lt"/>
              </a:rPr>
              <a:t> </a:t>
            </a:r>
            <a:r>
              <a:rPr lang="en-US" sz="2400" dirty="0" err="1">
                <a:ea typeface="+mn-lt"/>
                <a:cs typeface="+mn-lt"/>
              </a:rPr>
              <a:t>vremenu</a:t>
            </a:r>
            <a:r>
              <a:rPr lang="en-US" sz="2400" dirty="0">
                <a:ea typeface="+mn-lt"/>
                <a:cs typeface="+mn-lt"/>
              </a:rPr>
              <a:t>.</a:t>
            </a:r>
          </a:p>
          <a:p>
            <a:pPr>
              <a:buClr>
                <a:srgbClr val="FFFFFF"/>
              </a:buClr>
            </a:pPr>
            <a:r>
              <a:rPr lang="en-US" sz="2400" dirty="0" err="1">
                <a:ea typeface="+mn-lt"/>
                <a:cs typeface="+mn-lt"/>
              </a:rPr>
              <a:t>Prednosti</a:t>
            </a:r>
            <a:r>
              <a:rPr lang="en-US" sz="2400" dirty="0">
                <a:ea typeface="+mn-lt"/>
                <a:cs typeface="+mn-lt"/>
              </a:rPr>
              <a:t>: CEP </a:t>
            </a:r>
            <a:r>
              <a:rPr lang="en-US" sz="2400" dirty="0" err="1">
                <a:ea typeface="+mn-lt"/>
                <a:cs typeface="+mn-lt"/>
              </a:rPr>
              <a:t>omogućava</a:t>
            </a:r>
            <a:r>
              <a:rPr lang="en-US" sz="2400" dirty="0">
                <a:ea typeface="+mn-lt"/>
                <a:cs typeface="+mn-lt"/>
              </a:rPr>
              <a:t> </a:t>
            </a:r>
            <a:r>
              <a:rPr lang="en-US" sz="2400" dirty="0" err="1">
                <a:ea typeface="+mn-lt"/>
                <a:cs typeface="+mn-lt"/>
              </a:rPr>
              <a:t>organizacijama</a:t>
            </a:r>
            <a:r>
              <a:rPr lang="en-US" sz="2400" dirty="0">
                <a:ea typeface="+mn-lt"/>
                <a:cs typeface="+mn-lt"/>
              </a:rPr>
              <a:t> da </a:t>
            </a:r>
            <a:r>
              <a:rPr lang="en-US" sz="2400" dirty="0" err="1">
                <a:ea typeface="+mn-lt"/>
                <a:cs typeface="+mn-lt"/>
              </a:rPr>
              <a:t>brzo</a:t>
            </a:r>
            <a:r>
              <a:rPr lang="en-US" sz="2400" dirty="0">
                <a:ea typeface="+mn-lt"/>
                <a:cs typeface="+mn-lt"/>
              </a:rPr>
              <a:t> </a:t>
            </a:r>
            <a:r>
              <a:rPr lang="en-US" sz="2400" dirty="0" err="1">
                <a:ea typeface="+mn-lt"/>
                <a:cs typeface="+mn-lt"/>
              </a:rPr>
              <a:t>prepoznaju</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reaguju</a:t>
            </a:r>
            <a:r>
              <a:rPr lang="en-US" sz="2400" dirty="0">
                <a:ea typeface="+mn-lt"/>
                <a:cs typeface="+mn-lt"/>
              </a:rPr>
              <a:t> </a:t>
            </a:r>
            <a:r>
              <a:rPr lang="en-US" sz="2400" dirty="0" err="1">
                <a:ea typeface="+mn-lt"/>
                <a:cs typeface="+mn-lt"/>
              </a:rPr>
              <a:t>na</a:t>
            </a:r>
            <a:r>
              <a:rPr lang="en-US" sz="2400" dirty="0">
                <a:ea typeface="+mn-lt"/>
                <a:cs typeface="+mn-lt"/>
              </a:rPr>
              <a:t> </a:t>
            </a:r>
            <a:r>
              <a:rPr lang="en-US" sz="2400" dirty="0" err="1">
                <a:ea typeface="+mn-lt"/>
                <a:cs typeface="+mn-lt"/>
              </a:rPr>
              <a:t>važne</a:t>
            </a:r>
            <a:r>
              <a:rPr lang="en-US" sz="2400" dirty="0">
                <a:ea typeface="+mn-lt"/>
                <a:cs typeface="+mn-lt"/>
              </a:rPr>
              <a:t> </a:t>
            </a:r>
            <a:r>
              <a:rPr lang="en-US" sz="2400" dirty="0" err="1">
                <a:ea typeface="+mn-lt"/>
                <a:cs typeface="+mn-lt"/>
              </a:rPr>
              <a:t>događaje</a:t>
            </a:r>
            <a:r>
              <a:rPr lang="en-US" sz="2400" dirty="0">
                <a:ea typeface="+mn-lt"/>
                <a:cs typeface="+mn-lt"/>
              </a:rPr>
              <a:t>, </a:t>
            </a:r>
            <a:r>
              <a:rPr lang="en-US" sz="2400" dirty="0" err="1">
                <a:ea typeface="+mn-lt"/>
                <a:cs typeface="+mn-lt"/>
              </a:rPr>
              <a:t>što</a:t>
            </a:r>
            <a:r>
              <a:rPr lang="en-US" sz="2400" dirty="0">
                <a:ea typeface="+mn-lt"/>
                <a:cs typeface="+mn-lt"/>
              </a:rPr>
              <a:t> </a:t>
            </a:r>
            <a:r>
              <a:rPr lang="en-US" sz="2400" dirty="0" err="1">
                <a:ea typeface="+mn-lt"/>
                <a:cs typeface="+mn-lt"/>
              </a:rPr>
              <a:t>može</a:t>
            </a:r>
            <a:r>
              <a:rPr lang="en-US" sz="2400" dirty="0">
                <a:ea typeface="+mn-lt"/>
                <a:cs typeface="+mn-lt"/>
              </a:rPr>
              <a:t> </a:t>
            </a:r>
            <a:r>
              <a:rPr lang="en-US" sz="2400" dirty="0" err="1">
                <a:ea typeface="+mn-lt"/>
                <a:cs typeface="+mn-lt"/>
              </a:rPr>
              <a:t>dovesti</a:t>
            </a:r>
            <a:r>
              <a:rPr lang="en-US" sz="2400" dirty="0">
                <a:ea typeface="+mn-lt"/>
                <a:cs typeface="+mn-lt"/>
              </a:rPr>
              <a:t> do </a:t>
            </a:r>
            <a:r>
              <a:rPr lang="en-US" sz="2400" dirty="0" err="1">
                <a:ea typeface="+mn-lt"/>
                <a:cs typeface="+mn-lt"/>
              </a:rPr>
              <a:t>povećane</a:t>
            </a:r>
            <a:r>
              <a:rPr lang="en-US" sz="2400" dirty="0">
                <a:ea typeface="+mn-lt"/>
                <a:cs typeface="+mn-lt"/>
              </a:rPr>
              <a:t> </a:t>
            </a:r>
            <a:r>
              <a:rPr lang="en-US" sz="2400" dirty="0" err="1">
                <a:ea typeface="+mn-lt"/>
                <a:cs typeface="+mn-lt"/>
              </a:rPr>
              <a:t>efikasnosti</a:t>
            </a:r>
            <a:r>
              <a:rPr lang="en-US" sz="2400" dirty="0">
                <a:ea typeface="+mn-lt"/>
                <a:cs typeface="+mn-lt"/>
              </a:rPr>
              <a:t>, </a:t>
            </a:r>
            <a:r>
              <a:rPr lang="en-US" sz="2400" dirty="0" err="1">
                <a:ea typeface="+mn-lt"/>
                <a:cs typeface="+mn-lt"/>
              </a:rPr>
              <a:t>boljeg</a:t>
            </a:r>
            <a:r>
              <a:rPr lang="en-US" sz="2400" dirty="0">
                <a:ea typeface="+mn-lt"/>
                <a:cs typeface="+mn-lt"/>
              </a:rPr>
              <a:t> </a:t>
            </a:r>
            <a:r>
              <a:rPr lang="en-US" sz="2400" dirty="0" err="1">
                <a:ea typeface="+mn-lt"/>
                <a:cs typeface="+mn-lt"/>
              </a:rPr>
              <a:t>donošenja</a:t>
            </a:r>
            <a:r>
              <a:rPr lang="en-US" sz="2400" dirty="0">
                <a:ea typeface="+mn-lt"/>
                <a:cs typeface="+mn-lt"/>
              </a:rPr>
              <a:t> </a:t>
            </a:r>
            <a:r>
              <a:rPr lang="en-US" sz="2400" dirty="0" err="1">
                <a:ea typeface="+mn-lt"/>
                <a:cs typeface="+mn-lt"/>
              </a:rPr>
              <a:t>odluka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smanjenja</a:t>
            </a:r>
            <a:r>
              <a:rPr lang="en-US" sz="2400" dirty="0">
                <a:ea typeface="+mn-lt"/>
                <a:cs typeface="+mn-lt"/>
              </a:rPr>
              <a:t> </a:t>
            </a:r>
            <a:r>
              <a:rPr lang="en-US" sz="2400" dirty="0" err="1">
                <a:ea typeface="+mn-lt"/>
                <a:cs typeface="+mn-lt"/>
              </a:rPr>
              <a:t>rizika</a:t>
            </a:r>
            <a:r>
              <a:rPr lang="en-US" sz="2400" dirty="0">
                <a:ea typeface="+mn-lt"/>
                <a:cs typeface="+mn-lt"/>
              </a:rPr>
              <a:t>.</a:t>
            </a:r>
          </a:p>
          <a:p>
            <a:pPr>
              <a:buClr>
                <a:srgbClr val="FFFFFF"/>
              </a:buClr>
            </a:pPr>
            <a:endParaRPr lang="en-US" dirty="0">
              <a:cs typeface="Calibri"/>
            </a:endParaRPr>
          </a:p>
          <a:p>
            <a:pPr>
              <a:buClr>
                <a:srgbClr val="FFFFFF"/>
              </a:buClr>
            </a:pPr>
            <a:endParaRPr lang="en-US" dirty="0">
              <a:cs typeface="Calibri"/>
            </a:endParaRPr>
          </a:p>
        </p:txBody>
      </p:sp>
    </p:spTree>
    <p:extLst>
      <p:ext uri="{BB962C8B-B14F-4D97-AF65-F5344CB8AC3E}">
        <p14:creationId xmlns:p14="http://schemas.microsoft.com/office/powerpoint/2010/main" val="3520207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E6B83-B949-67E3-8DD0-116FE9C5A07E}"/>
              </a:ext>
            </a:extLst>
          </p:cNvPr>
          <p:cNvSpPr>
            <a:spLocks noGrp="1"/>
          </p:cNvSpPr>
          <p:nvPr>
            <p:ph type="title"/>
          </p:nvPr>
        </p:nvSpPr>
        <p:spPr/>
        <p:txBody>
          <a:bodyPr/>
          <a:lstStyle/>
          <a:p>
            <a:r>
              <a:rPr lang="en-US" dirty="0">
                <a:cs typeface="Calibri Light"/>
              </a:rPr>
              <a:t>SIDDHI ENGINE</a:t>
            </a:r>
          </a:p>
        </p:txBody>
      </p:sp>
      <p:sp>
        <p:nvSpPr>
          <p:cNvPr id="3" name="Content Placeholder 2">
            <a:extLst>
              <a:ext uri="{FF2B5EF4-FFF2-40B4-BE49-F238E27FC236}">
                <a16:creationId xmlns:a16="http://schemas.microsoft.com/office/drawing/2014/main" id="{CE8C7E91-4797-9ACA-6379-76D47BB42AA4}"/>
              </a:ext>
            </a:extLst>
          </p:cNvPr>
          <p:cNvSpPr>
            <a:spLocks noGrp="1"/>
          </p:cNvSpPr>
          <p:nvPr>
            <p:ph idx="1"/>
          </p:nvPr>
        </p:nvSpPr>
        <p:spPr>
          <a:xfrm>
            <a:off x="685801" y="2349226"/>
            <a:ext cx="10131425" cy="3649133"/>
          </a:xfrm>
        </p:spPr>
        <p:txBody>
          <a:bodyPr vert="horz" lIns="91440" tIns="45720" rIns="91440" bIns="45720" rtlCol="0" anchor="ctr">
            <a:noAutofit/>
          </a:bodyPr>
          <a:lstStyle/>
          <a:p>
            <a:r>
              <a:rPr lang="en-US" sz="2400" dirty="0" err="1">
                <a:ea typeface="+mn-lt"/>
                <a:cs typeface="+mn-lt"/>
              </a:rPr>
              <a:t>Definicija</a:t>
            </a:r>
            <a:r>
              <a:rPr lang="en-US" sz="2400" dirty="0">
                <a:ea typeface="+mn-lt"/>
                <a:cs typeface="+mn-lt"/>
              </a:rPr>
              <a:t>: Siddhi je open-source CEP engine </a:t>
            </a:r>
            <a:r>
              <a:rPr lang="en-US" sz="2400" dirty="0" err="1">
                <a:ea typeface="+mn-lt"/>
                <a:cs typeface="+mn-lt"/>
              </a:rPr>
              <a:t>napisan</a:t>
            </a:r>
            <a:r>
              <a:rPr lang="en-US" sz="2400" dirty="0">
                <a:ea typeface="+mn-lt"/>
                <a:cs typeface="+mn-lt"/>
              </a:rPr>
              <a:t> u </a:t>
            </a:r>
            <a:r>
              <a:rPr lang="en-US" sz="2400" dirty="0" err="1">
                <a:ea typeface="+mn-lt"/>
                <a:cs typeface="+mn-lt"/>
              </a:rPr>
              <a:t>jeziku</a:t>
            </a:r>
            <a:r>
              <a:rPr lang="en-US" sz="2400" dirty="0">
                <a:ea typeface="+mn-lt"/>
                <a:cs typeface="+mn-lt"/>
              </a:rPr>
              <a:t> Java </a:t>
            </a:r>
            <a:r>
              <a:rPr lang="en-US" sz="2400" dirty="0" err="1">
                <a:ea typeface="+mn-lt"/>
                <a:cs typeface="+mn-lt"/>
              </a:rPr>
              <a:t>i</a:t>
            </a:r>
            <a:r>
              <a:rPr lang="en-US" sz="2400" dirty="0">
                <a:ea typeface="+mn-lt"/>
                <a:cs typeface="+mn-lt"/>
              </a:rPr>
              <a:t> </a:t>
            </a:r>
            <a:r>
              <a:rPr lang="en-US" sz="2400" dirty="0" err="1">
                <a:ea typeface="+mn-lt"/>
                <a:cs typeface="+mn-lt"/>
              </a:rPr>
              <a:t>može</a:t>
            </a:r>
            <a:r>
              <a:rPr lang="en-US" sz="2400" dirty="0">
                <a:ea typeface="+mn-lt"/>
                <a:cs typeface="+mn-lt"/>
              </a:rPr>
              <a:t> se </a:t>
            </a:r>
            <a:r>
              <a:rPr lang="en-US" sz="2400" dirty="0" err="1">
                <a:ea typeface="+mn-lt"/>
                <a:cs typeface="+mn-lt"/>
              </a:rPr>
              <a:t>pokretati</a:t>
            </a:r>
            <a:r>
              <a:rPr lang="en-US" sz="2400" dirty="0">
                <a:ea typeface="+mn-lt"/>
                <a:cs typeface="+mn-lt"/>
              </a:rPr>
              <a:t> </a:t>
            </a:r>
            <a:r>
              <a:rPr lang="en-US" sz="2400" dirty="0" err="1">
                <a:ea typeface="+mn-lt"/>
                <a:cs typeface="+mn-lt"/>
              </a:rPr>
              <a:t>na</a:t>
            </a:r>
            <a:r>
              <a:rPr lang="en-US" sz="2400" dirty="0">
                <a:ea typeface="+mn-lt"/>
                <a:cs typeface="+mn-lt"/>
              </a:rPr>
              <a:t> </a:t>
            </a:r>
            <a:r>
              <a:rPr lang="en-US" sz="2400" dirty="0" err="1">
                <a:ea typeface="+mn-lt"/>
                <a:cs typeface="+mn-lt"/>
              </a:rPr>
              <a:t>različitim</a:t>
            </a:r>
            <a:r>
              <a:rPr lang="en-US" sz="2400" dirty="0">
                <a:ea typeface="+mn-lt"/>
                <a:cs typeface="+mn-lt"/>
              </a:rPr>
              <a:t> </a:t>
            </a:r>
            <a:r>
              <a:rPr lang="en-US" sz="2400" dirty="0" err="1">
                <a:ea typeface="+mn-lt"/>
                <a:cs typeface="+mn-lt"/>
              </a:rPr>
              <a:t>platformama</a:t>
            </a:r>
            <a:r>
              <a:rPr lang="en-US" sz="2400" dirty="0">
                <a:ea typeface="+mn-lt"/>
                <a:cs typeface="+mn-lt"/>
              </a:rPr>
              <a:t>.</a:t>
            </a:r>
            <a:endParaRPr lang="en-US" sz="2400" dirty="0">
              <a:cs typeface="Calibri"/>
            </a:endParaRPr>
          </a:p>
          <a:p>
            <a:pPr>
              <a:buClr>
                <a:srgbClr val="FFFFFF"/>
              </a:buClr>
            </a:pPr>
            <a:r>
              <a:rPr lang="en-US" sz="2400" dirty="0" err="1">
                <a:ea typeface="+mn-lt"/>
                <a:cs typeface="+mn-lt"/>
              </a:rPr>
              <a:t>Funkcionalnosti</a:t>
            </a:r>
            <a:r>
              <a:rPr lang="en-US" sz="2400" dirty="0">
                <a:ea typeface="+mn-lt"/>
                <a:cs typeface="+mn-lt"/>
              </a:rPr>
              <a:t>: Siddhi </a:t>
            </a:r>
            <a:r>
              <a:rPr lang="en-US" sz="2400" dirty="0" err="1">
                <a:ea typeface="+mn-lt"/>
                <a:cs typeface="+mn-lt"/>
              </a:rPr>
              <a:t>podržava</a:t>
            </a:r>
            <a:r>
              <a:rPr lang="en-US" sz="2400" dirty="0">
                <a:ea typeface="+mn-lt"/>
                <a:cs typeface="+mn-lt"/>
              </a:rPr>
              <a:t> </a:t>
            </a:r>
            <a:r>
              <a:rPr lang="en-US" sz="2400" dirty="0" err="1">
                <a:ea typeface="+mn-lt"/>
                <a:cs typeface="+mn-lt"/>
              </a:rPr>
              <a:t>širok</a:t>
            </a:r>
            <a:r>
              <a:rPr lang="en-US" sz="2400" dirty="0">
                <a:ea typeface="+mn-lt"/>
                <a:cs typeface="+mn-lt"/>
              </a:rPr>
              <a:t> </a:t>
            </a:r>
            <a:r>
              <a:rPr lang="en-US" sz="2400" dirty="0" err="1">
                <a:ea typeface="+mn-lt"/>
                <a:cs typeface="+mn-lt"/>
              </a:rPr>
              <a:t>spektar</a:t>
            </a:r>
            <a:r>
              <a:rPr lang="en-US" sz="2400" dirty="0">
                <a:ea typeface="+mn-lt"/>
                <a:cs typeface="+mn-lt"/>
              </a:rPr>
              <a:t> </a:t>
            </a:r>
            <a:r>
              <a:rPr lang="en-US" sz="2400" dirty="0" err="1">
                <a:ea typeface="+mn-lt"/>
                <a:cs typeface="+mn-lt"/>
              </a:rPr>
              <a:t>operacija</a:t>
            </a:r>
            <a:r>
              <a:rPr lang="en-US" sz="2400" dirty="0">
                <a:ea typeface="+mn-lt"/>
                <a:cs typeface="+mn-lt"/>
              </a:rPr>
              <a:t> </a:t>
            </a:r>
            <a:r>
              <a:rPr lang="en-US" sz="2400" dirty="0" err="1">
                <a:ea typeface="+mn-lt"/>
                <a:cs typeface="+mn-lt"/>
              </a:rPr>
              <a:t>obrade</a:t>
            </a:r>
            <a:r>
              <a:rPr lang="en-US" sz="2400" dirty="0">
                <a:ea typeface="+mn-lt"/>
                <a:cs typeface="+mn-lt"/>
              </a:rPr>
              <a:t> </a:t>
            </a:r>
            <a:r>
              <a:rPr lang="en-US" sz="2400" dirty="0" err="1">
                <a:ea typeface="+mn-lt"/>
                <a:cs typeface="+mn-lt"/>
              </a:rPr>
              <a:t>streamova</a:t>
            </a:r>
            <a:r>
              <a:rPr lang="en-US" sz="2400" dirty="0">
                <a:ea typeface="+mn-lt"/>
                <a:cs typeface="+mn-lt"/>
              </a:rPr>
              <a:t> </a:t>
            </a:r>
            <a:r>
              <a:rPr lang="en-US" sz="2400" dirty="0" err="1">
                <a:ea typeface="+mn-lt"/>
                <a:cs typeface="+mn-lt"/>
              </a:rPr>
              <a:t>podataka</a:t>
            </a:r>
            <a:r>
              <a:rPr lang="en-US" sz="2400" dirty="0">
                <a:ea typeface="+mn-lt"/>
                <a:cs typeface="+mn-lt"/>
              </a:rPr>
              <a:t>, </a:t>
            </a:r>
            <a:r>
              <a:rPr lang="en-US" sz="2400" dirty="0" err="1">
                <a:ea typeface="+mn-lt"/>
                <a:cs typeface="+mn-lt"/>
              </a:rPr>
              <a:t>uključujući</a:t>
            </a:r>
            <a:r>
              <a:rPr lang="en-US" sz="2400" dirty="0">
                <a:ea typeface="+mn-lt"/>
                <a:cs typeface="+mn-lt"/>
              </a:rPr>
              <a:t> </a:t>
            </a:r>
            <a:r>
              <a:rPr lang="en-US" sz="2400" dirty="0" err="1">
                <a:ea typeface="+mn-lt"/>
                <a:cs typeface="+mn-lt"/>
              </a:rPr>
              <a:t>filtriranje</a:t>
            </a:r>
            <a:r>
              <a:rPr lang="en-US" sz="2400" dirty="0">
                <a:ea typeface="+mn-lt"/>
                <a:cs typeface="+mn-lt"/>
              </a:rPr>
              <a:t>, </a:t>
            </a:r>
            <a:r>
              <a:rPr lang="en-US" sz="2400" dirty="0" err="1">
                <a:ea typeface="+mn-lt"/>
                <a:cs typeface="+mn-lt"/>
              </a:rPr>
              <a:t>praćenje</a:t>
            </a:r>
            <a:r>
              <a:rPr lang="en-US" sz="2400" dirty="0">
                <a:ea typeface="+mn-lt"/>
                <a:cs typeface="+mn-lt"/>
              </a:rPr>
              <a:t> </a:t>
            </a:r>
            <a:r>
              <a:rPr lang="en-US" sz="2400" dirty="0" err="1">
                <a:ea typeface="+mn-lt"/>
                <a:cs typeface="+mn-lt"/>
              </a:rPr>
              <a:t>obrazaca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agregaciju</a:t>
            </a:r>
            <a:r>
              <a:rPr lang="en-US" sz="2400" dirty="0">
                <a:ea typeface="+mn-lt"/>
                <a:cs typeface="+mn-lt"/>
              </a:rPr>
              <a:t>. </a:t>
            </a:r>
            <a:r>
              <a:rPr lang="en-US" sz="2400" dirty="0" err="1">
                <a:ea typeface="+mn-lt"/>
                <a:cs typeface="+mn-lt"/>
              </a:rPr>
              <a:t>Takođe</a:t>
            </a:r>
            <a:r>
              <a:rPr lang="en-US" sz="2400" dirty="0">
                <a:ea typeface="+mn-lt"/>
                <a:cs typeface="+mn-lt"/>
              </a:rPr>
              <a:t> </a:t>
            </a:r>
            <a:r>
              <a:rPr lang="en-US" sz="2400" dirty="0" err="1">
                <a:ea typeface="+mn-lt"/>
                <a:cs typeface="+mn-lt"/>
              </a:rPr>
              <a:t>pruža</a:t>
            </a:r>
            <a:r>
              <a:rPr lang="en-US" sz="2400" dirty="0">
                <a:ea typeface="+mn-lt"/>
                <a:cs typeface="+mn-lt"/>
              </a:rPr>
              <a:t> </a:t>
            </a:r>
            <a:r>
              <a:rPr lang="en-US" sz="2400" dirty="0" err="1">
                <a:ea typeface="+mn-lt"/>
                <a:cs typeface="+mn-lt"/>
              </a:rPr>
              <a:t>podršku</a:t>
            </a:r>
            <a:r>
              <a:rPr lang="en-US" sz="2400" dirty="0">
                <a:ea typeface="+mn-lt"/>
                <a:cs typeface="+mn-lt"/>
              </a:rPr>
              <a:t> za SQL-like </a:t>
            </a:r>
            <a:r>
              <a:rPr lang="en-US" sz="2400" dirty="0" err="1">
                <a:ea typeface="+mn-lt"/>
                <a:cs typeface="+mn-lt"/>
              </a:rPr>
              <a:t>jezik</a:t>
            </a:r>
            <a:r>
              <a:rPr lang="en-US" sz="2400" dirty="0">
                <a:ea typeface="+mn-lt"/>
                <a:cs typeface="+mn-lt"/>
              </a:rPr>
              <a:t> </a:t>
            </a:r>
            <a:r>
              <a:rPr lang="en-US" sz="2400" dirty="0" err="1">
                <a:ea typeface="+mn-lt"/>
                <a:cs typeface="+mn-lt"/>
              </a:rPr>
              <a:t>upita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proširivu</a:t>
            </a:r>
            <a:r>
              <a:rPr lang="en-US" sz="2400" dirty="0">
                <a:ea typeface="+mn-lt"/>
                <a:cs typeface="+mn-lt"/>
              </a:rPr>
              <a:t> </a:t>
            </a:r>
            <a:r>
              <a:rPr lang="en-US" sz="2400" dirty="0" err="1">
                <a:ea typeface="+mn-lt"/>
                <a:cs typeface="+mn-lt"/>
              </a:rPr>
              <a:t>arhitekturu</a:t>
            </a:r>
            <a:r>
              <a:rPr lang="en-US" sz="2400" dirty="0">
                <a:ea typeface="+mn-lt"/>
                <a:cs typeface="+mn-lt"/>
              </a:rPr>
              <a:t> </a:t>
            </a:r>
            <a:r>
              <a:rPr lang="en-US" sz="2400" dirty="0" err="1">
                <a:ea typeface="+mn-lt"/>
                <a:cs typeface="+mn-lt"/>
              </a:rPr>
              <a:t>plugina</a:t>
            </a:r>
            <a:r>
              <a:rPr lang="en-US" sz="2400" dirty="0">
                <a:ea typeface="+mn-lt"/>
                <a:cs typeface="+mn-lt"/>
              </a:rPr>
              <a:t>.</a:t>
            </a:r>
            <a:endParaRPr lang="en-US" sz="2400" dirty="0">
              <a:cs typeface="Calibri"/>
            </a:endParaRPr>
          </a:p>
          <a:p>
            <a:pPr>
              <a:buClr>
                <a:srgbClr val="FFFFFF"/>
              </a:buClr>
            </a:pPr>
            <a:r>
              <a:rPr lang="en-US" sz="2400" dirty="0" err="1">
                <a:ea typeface="+mn-lt"/>
                <a:cs typeface="+mn-lt"/>
              </a:rPr>
              <a:t>Primene</a:t>
            </a:r>
            <a:r>
              <a:rPr lang="en-US" sz="2400" dirty="0">
                <a:ea typeface="+mn-lt"/>
                <a:cs typeface="+mn-lt"/>
              </a:rPr>
              <a:t>: Siddhi engine se </a:t>
            </a:r>
            <a:r>
              <a:rPr lang="en-US" sz="2400" dirty="0" err="1">
                <a:ea typeface="+mn-lt"/>
                <a:cs typeface="+mn-lt"/>
              </a:rPr>
              <a:t>koristi</a:t>
            </a:r>
            <a:r>
              <a:rPr lang="en-US" sz="2400" dirty="0">
                <a:ea typeface="+mn-lt"/>
                <a:cs typeface="+mn-lt"/>
              </a:rPr>
              <a:t> u </a:t>
            </a:r>
            <a:r>
              <a:rPr lang="en-US" sz="2400" dirty="0" err="1">
                <a:ea typeface="+mn-lt"/>
                <a:cs typeface="+mn-lt"/>
              </a:rPr>
              <a:t>mnogim</a:t>
            </a:r>
            <a:r>
              <a:rPr lang="en-US" sz="2400" dirty="0">
                <a:ea typeface="+mn-lt"/>
                <a:cs typeface="+mn-lt"/>
              </a:rPr>
              <a:t> </a:t>
            </a:r>
            <a:r>
              <a:rPr lang="en-US" sz="2400" dirty="0" err="1">
                <a:ea typeface="+mn-lt"/>
                <a:cs typeface="+mn-lt"/>
              </a:rPr>
              <a:t>aplikacijama</a:t>
            </a:r>
            <a:r>
              <a:rPr lang="en-US" sz="2400" dirty="0">
                <a:ea typeface="+mn-lt"/>
                <a:cs typeface="+mn-lt"/>
              </a:rPr>
              <a:t> u </a:t>
            </a:r>
            <a:r>
              <a:rPr lang="en-US" sz="2400" dirty="0" err="1">
                <a:ea typeface="+mn-lt"/>
                <a:cs typeface="+mn-lt"/>
              </a:rPr>
              <a:t>realnom</a:t>
            </a:r>
            <a:r>
              <a:rPr lang="en-US" sz="2400" dirty="0">
                <a:ea typeface="+mn-lt"/>
                <a:cs typeface="+mn-lt"/>
              </a:rPr>
              <a:t> </a:t>
            </a:r>
            <a:r>
              <a:rPr lang="en-US" sz="2400" dirty="0" err="1">
                <a:ea typeface="+mn-lt"/>
                <a:cs typeface="+mn-lt"/>
              </a:rPr>
              <a:t>vremenu</a:t>
            </a:r>
            <a:r>
              <a:rPr lang="en-US" sz="2400" dirty="0">
                <a:ea typeface="+mn-lt"/>
                <a:cs typeface="+mn-lt"/>
              </a:rPr>
              <a:t>, </a:t>
            </a:r>
            <a:r>
              <a:rPr lang="en-US" sz="2400" dirty="0" err="1">
                <a:ea typeface="+mn-lt"/>
                <a:cs typeface="+mn-lt"/>
              </a:rPr>
              <a:t>kao</a:t>
            </a:r>
            <a:r>
              <a:rPr lang="en-US" sz="2400" dirty="0">
                <a:ea typeface="+mn-lt"/>
                <a:cs typeface="+mn-lt"/>
              </a:rPr>
              <a:t> </a:t>
            </a:r>
            <a:r>
              <a:rPr lang="en-US" sz="2400" dirty="0" err="1">
                <a:ea typeface="+mn-lt"/>
                <a:cs typeface="+mn-lt"/>
              </a:rPr>
              <a:t>što</a:t>
            </a:r>
            <a:r>
              <a:rPr lang="en-US" sz="2400" dirty="0">
                <a:ea typeface="+mn-lt"/>
                <a:cs typeface="+mn-lt"/>
              </a:rPr>
              <a:t> </a:t>
            </a:r>
            <a:r>
              <a:rPr lang="en-US" sz="2400" dirty="0" err="1">
                <a:ea typeface="+mn-lt"/>
                <a:cs typeface="+mn-lt"/>
              </a:rPr>
              <a:t>su</a:t>
            </a:r>
            <a:r>
              <a:rPr lang="en-US" sz="2400" dirty="0">
                <a:ea typeface="+mn-lt"/>
                <a:cs typeface="+mn-lt"/>
              </a:rPr>
              <a:t> IoT, </a:t>
            </a:r>
            <a:r>
              <a:rPr lang="en-US" sz="2400" dirty="0" err="1">
                <a:ea typeface="+mn-lt"/>
                <a:cs typeface="+mn-lt"/>
              </a:rPr>
              <a:t>detekcija</a:t>
            </a:r>
            <a:r>
              <a:rPr lang="en-US" sz="2400" dirty="0">
                <a:ea typeface="+mn-lt"/>
                <a:cs typeface="+mn-lt"/>
              </a:rPr>
              <a:t> </a:t>
            </a:r>
            <a:r>
              <a:rPr lang="en-US" sz="2400" dirty="0" err="1">
                <a:ea typeface="+mn-lt"/>
                <a:cs typeface="+mn-lt"/>
              </a:rPr>
              <a:t>prevara</a:t>
            </a:r>
            <a:r>
              <a:rPr lang="en-US" sz="2400" dirty="0">
                <a:ea typeface="+mn-lt"/>
                <a:cs typeface="+mn-lt"/>
              </a:rPr>
              <a:t>, </a:t>
            </a:r>
            <a:r>
              <a:rPr lang="en-US" sz="2400" dirty="0" err="1">
                <a:ea typeface="+mn-lt"/>
                <a:cs typeface="+mn-lt"/>
              </a:rPr>
              <a:t>detekcija</a:t>
            </a:r>
            <a:r>
              <a:rPr lang="en-US" sz="2400" dirty="0">
                <a:ea typeface="+mn-lt"/>
                <a:cs typeface="+mn-lt"/>
              </a:rPr>
              <a:t> </a:t>
            </a:r>
            <a:r>
              <a:rPr lang="en-US" sz="2400" dirty="0" err="1">
                <a:ea typeface="+mn-lt"/>
                <a:cs typeface="+mn-lt"/>
              </a:rPr>
              <a:t>anomalija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druge</a:t>
            </a:r>
            <a:r>
              <a:rPr lang="en-US" sz="2400" dirty="0">
                <a:ea typeface="+mn-lt"/>
                <a:cs typeface="+mn-lt"/>
              </a:rPr>
              <a:t>.</a:t>
            </a:r>
            <a:endParaRPr lang="en-US" dirty="0"/>
          </a:p>
          <a:p>
            <a:pPr>
              <a:buClr>
                <a:srgbClr val="FFFFFF"/>
              </a:buClr>
            </a:pPr>
            <a:endParaRPr lang="en-US" sz="2400" dirty="0">
              <a:cs typeface="Calibri"/>
            </a:endParaRPr>
          </a:p>
          <a:p>
            <a:pPr>
              <a:buClr>
                <a:srgbClr val="FFFFFF"/>
              </a:buClr>
            </a:pPr>
            <a:endParaRPr lang="en-US" dirty="0">
              <a:cs typeface="Calibri"/>
            </a:endParaRPr>
          </a:p>
        </p:txBody>
      </p:sp>
    </p:spTree>
    <p:extLst>
      <p:ext uri="{BB962C8B-B14F-4D97-AF65-F5344CB8AC3E}">
        <p14:creationId xmlns:p14="http://schemas.microsoft.com/office/powerpoint/2010/main" val="84084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ADE5-6391-7551-6056-58E3C39B6E34}"/>
              </a:ext>
            </a:extLst>
          </p:cNvPr>
          <p:cNvSpPr>
            <a:spLocks noGrp="1"/>
          </p:cNvSpPr>
          <p:nvPr>
            <p:ph type="title"/>
          </p:nvPr>
        </p:nvSpPr>
        <p:spPr>
          <a:xfrm>
            <a:off x="297874" y="429491"/>
            <a:ext cx="10131425" cy="1456267"/>
          </a:xfrm>
        </p:spPr>
        <p:txBody>
          <a:bodyPr/>
          <a:lstStyle/>
          <a:p>
            <a:r>
              <a:rPr lang="en-US">
                <a:cs typeface="Calibri Light"/>
              </a:rPr>
              <a:t>QUERY EXAMPLE</a:t>
            </a:r>
            <a:endParaRPr lang="en-US"/>
          </a:p>
        </p:txBody>
      </p:sp>
      <p:pic>
        <p:nvPicPr>
          <p:cNvPr id="4" name="Picture 4" descr="Text&#10;&#10;Description automatically generated">
            <a:extLst>
              <a:ext uri="{FF2B5EF4-FFF2-40B4-BE49-F238E27FC236}">
                <a16:creationId xmlns:a16="http://schemas.microsoft.com/office/drawing/2014/main" id="{82A22618-8ADF-8C88-EE9D-DDB7CDA5E5FE}"/>
              </a:ext>
            </a:extLst>
          </p:cNvPr>
          <p:cNvPicPr>
            <a:picLocks noGrp="1" noChangeAspect="1"/>
          </p:cNvPicPr>
          <p:nvPr>
            <p:ph idx="1"/>
          </p:nvPr>
        </p:nvPicPr>
        <p:blipFill>
          <a:blip r:embed="rId2"/>
          <a:stretch>
            <a:fillRect/>
          </a:stretch>
        </p:blipFill>
        <p:spPr>
          <a:xfrm>
            <a:off x="214746" y="2205237"/>
            <a:ext cx="11752406" cy="2871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9471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20D9B6E-FA18-3B30-680C-1D37BD6F7B2C}"/>
              </a:ext>
            </a:extLst>
          </p:cNvPr>
          <p:cNvSpPr>
            <a:spLocks noGrp="1"/>
          </p:cNvSpPr>
          <p:nvPr>
            <p:ph type="ctrTitle"/>
          </p:nvPr>
        </p:nvSpPr>
        <p:spPr/>
        <p:txBody>
          <a:bodyPr/>
          <a:lstStyle/>
          <a:p>
            <a:r>
              <a:rPr lang="sr-Latn-RS">
                <a:cs typeface="Calibri Light"/>
              </a:rPr>
              <a:t>Asp.net </a:t>
            </a:r>
            <a:r>
              <a:rPr lang="sr-Latn-RS" err="1">
                <a:cs typeface="Calibri Light"/>
              </a:rPr>
              <a:t>core</a:t>
            </a:r>
            <a:r>
              <a:rPr lang="sr-Latn-RS">
                <a:cs typeface="Calibri Light"/>
              </a:rPr>
              <a:t> web </a:t>
            </a:r>
            <a:r>
              <a:rPr lang="sr-Latn-RS" err="1">
                <a:cs typeface="Calibri Light"/>
              </a:rPr>
              <a:t>api</a:t>
            </a:r>
            <a:r>
              <a:rPr lang="sr-Latn-RS">
                <a:cs typeface="Calibri Light"/>
              </a:rPr>
              <a:t> </a:t>
            </a:r>
            <a:r>
              <a:rPr lang="sr-Latn-RS" err="1">
                <a:cs typeface="Calibri Light"/>
              </a:rPr>
              <a:t>mikroservis</a:t>
            </a:r>
            <a:endParaRPr lang="sr-Latn-RS" err="1"/>
          </a:p>
        </p:txBody>
      </p:sp>
    </p:spTree>
    <p:extLst>
      <p:ext uri="{BB962C8B-B14F-4D97-AF65-F5344CB8AC3E}">
        <p14:creationId xmlns:p14="http://schemas.microsoft.com/office/powerpoint/2010/main" val="3220777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DCEF4C4-CA03-CE65-0EF0-A0382111E773}"/>
              </a:ext>
            </a:extLst>
          </p:cNvPr>
          <p:cNvSpPr>
            <a:spLocks noGrp="1"/>
          </p:cNvSpPr>
          <p:nvPr>
            <p:ph type="title"/>
          </p:nvPr>
        </p:nvSpPr>
        <p:spPr/>
        <p:txBody>
          <a:bodyPr/>
          <a:lstStyle/>
          <a:p>
            <a:r>
              <a:rPr lang="sr-Latn-RS">
                <a:cs typeface="Calibri Light"/>
              </a:rPr>
              <a:t>Asp.net </a:t>
            </a:r>
            <a:r>
              <a:rPr lang="sr-Latn-RS" err="1">
                <a:cs typeface="Calibri Light"/>
              </a:rPr>
              <a:t>core</a:t>
            </a:r>
            <a:r>
              <a:rPr lang="sr-Latn-RS">
                <a:cs typeface="Calibri Light"/>
              </a:rPr>
              <a:t> </a:t>
            </a:r>
            <a:endParaRPr lang="sr-Latn-RS"/>
          </a:p>
        </p:txBody>
      </p:sp>
      <p:sp>
        <p:nvSpPr>
          <p:cNvPr id="3" name="Čuvar mesta za sadržaj 2">
            <a:extLst>
              <a:ext uri="{FF2B5EF4-FFF2-40B4-BE49-F238E27FC236}">
                <a16:creationId xmlns:a16="http://schemas.microsoft.com/office/drawing/2014/main" id="{5B9D5AF6-3E75-34EC-5A17-9EB95ABB8487}"/>
              </a:ext>
            </a:extLst>
          </p:cNvPr>
          <p:cNvSpPr>
            <a:spLocks noGrp="1"/>
          </p:cNvSpPr>
          <p:nvPr>
            <p:ph idx="1"/>
          </p:nvPr>
        </p:nvSpPr>
        <p:spPr/>
        <p:txBody>
          <a:bodyPr vert="horz" lIns="91440" tIns="45720" rIns="91440" bIns="45720" rtlCol="0" anchor="t">
            <a:normAutofit/>
          </a:bodyPr>
          <a:lstStyle/>
          <a:p>
            <a:r>
              <a:rPr lang="sr-Latn-RS" sz="2400" dirty="0" err="1">
                <a:cs typeface="Calibri"/>
              </a:rPr>
              <a:t>Cross-platform</a:t>
            </a:r>
            <a:r>
              <a:rPr lang="sr-Latn-RS" sz="2400" dirty="0">
                <a:cs typeface="Calibri"/>
              </a:rPr>
              <a:t> i </a:t>
            </a:r>
            <a:r>
              <a:rPr lang="sr-Latn-RS" sz="2400" dirty="0" err="1">
                <a:cs typeface="Calibri"/>
              </a:rPr>
              <a:t>open-source</a:t>
            </a:r>
            <a:r>
              <a:rPr lang="sr-Latn-RS" sz="2400" dirty="0">
                <a:cs typeface="Calibri"/>
              </a:rPr>
              <a:t> okruženje</a:t>
            </a:r>
          </a:p>
          <a:p>
            <a:pPr>
              <a:buClr>
                <a:srgbClr val="FFFFFF"/>
              </a:buClr>
            </a:pPr>
            <a:r>
              <a:rPr lang="sr-Latn-RS" sz="2400" dirty="0">
                <a:cs typeface="Calibri"/>
              </a:rPr>
              <a:t>Predstavlja redizajnirani ASP.NET 4.x</a:t>
            </a:r>
          </a:p>
          <a:p>
            <a:pPr>
              <a:buClr>
                <a:srgbClr val="FFFFFF"/>
              </a:buClr>
            </a:pPr>
            <a:r>
              <a:rPr lang="sr-Latn-RS" sz="2400" dirty="0">
                <a:cs typeface="Calibri"/>
              </a:rPr>
              <a:t>Promene u arhitekturi koje su uvele veću </a:t>
            </a:r>
            <a:r>
              <a:rPr lang="sr-Latn-RS" sz="2400" dirty="0" err="1">
                <a:cs typeface="Calibri"/>
              </a:rPr>
              <a:t>modularnost</a:t>
            </a:r>
            <a:r>
              <a:rPr lang="sr-Latn-RS" sz="2400" dirty="0">
                <a:cs typeface="Calibri"/>
              </a:rPr>
              <a:t> okruženja</a:t>
            </a:r>
          </a:p>
          <a:p>
            <a:pPr>
              <a:buClr>
                <a:srgbClr val="FFFFFF"/>
              </a:buClr>
            </a:pPr>
            <a:r>
              <a:rPr lang="sr-Latn-RS" sz="2400" dirty="0">
                <a:cs typeface="Calibri"/>
              </a:rPr>
              <a:t>Za kreiranje web aplikacija i servisa, </a:t>
            </a:r>
            <a:r>
              <a:rPr lang="sr-Latn-RS" sz="2400" dirty="0" err="1">
                <a:cs typeface="Calibri"/>
              </a:rPr>
              <a:t>IoT</a:t>
            </a:r>
            <a:r>
              <a:rPr lang="sr-Latn-RS" sz="2400" dirty="0">
                <a:cs typeface="Calibri"/>
              </a:rPr>
              <a:t> aplikacija, </a:t>
            </a:r>
            <a:r>
              <a:rPr lang="sr-Latn-RS" sz="2400" dirty="0" err="1">
                <a:cs typeface="Calibri"/>
              </a:rPr>
              <a:t>bekend</a:t>
            </a:r>
            <a:r>
              <a:rPr lang="sr-Latn-RS" sz="2400" dirty="0">
                <a:cs typeface="Calibri"/>
              </a:rPr>
              <a:t> servisa</a:t>
            </a:r>
          </a:p>
          <a:p>
            <a:pPr>
              <a:buClr>
                <a:srgbClr val="FFFFFF"/>
              </a:buClr>
            </a:pPr>
            <a:r>
              <a:rPr lang="sr-Latn-RS" sz="2400" dirty="0">
                <a:cs typeface="Calibri"/>
              </a:rPr>
              <a:t>Podržava </a:t>
            </a:r>
            <a:r>
              <a:rPr lang="sr-Latn-RS" sz="2400" dirty="0" err="1">
                <a:cs typeface="Calibri"/>
              </a:rPr>
              <a:t>cloud</a:t>
            </a:r>
            <a:r>
              <a:rPr lang="sr-Latn-RS" sz="2400" dirty="0">
                <a:cs typeface="Calibri"/>
              </a:rPr>
              <a:t> </a:t>
            </a:r>
            <a:r>
              <a:rPr lang="sr-Latn-RS" sz="2400" dirty="0" err="1">
                <a:cs typeface="Calibri"/>
              </a:rPr>
              <a:t>deploy</a:t>
            </a:r>
            <a:endParaRPr lang="sr-Latn-RS" sz="2400" dirty="0">
              <a:cs typeface="Calibri"/>
            </a:endParaRPr>
          </a:p>
          <a:p>
            <a:pPr>
              <a:buClr>
                <a:srgbClr val="FFFFFF"/>
              </a:buClr>
            </a:pPr>
            <a:endParaRPr lang="sr-Latn-RS">
              <a:cs typeface="Calibri"/>
            </a:endParaRPr>
          </a:p>
          <a:p>
            <a:pPr>
              <a:buClr>
                <a:srgbClr val="FFFFFF"/>
              </a:buClr>
            </a:pPr>
            <a:endParaRPr lang="sr-Latn-RS">
              <a:cs typeface="Calibri"/>
            </a:endParaRPr>
          </a:p>
        </p:txBody>
      </p:sp>
      <p:pic>
        <p:nvPicPr>
          <p:cNvPr id="4" name="Slika 4">
            <a:extLst>
              <a:ext uri="{FF2B5EF4-FFF2-40B4-BE49-F238E27FC236}">
                <a16:creationId xmlns:a16="http://schemas.microsoft.com/office/drawing/2014/main" id="{3A81B70F-1734-2DCF-717C-A1D10308D8A8}"/>
              </a:ext>
            </a:extLst>
          </p:cNvPr>
          <p:cNvPicPr>
            <a:picLocks noChangeAspect="1"/>
          </p:cNvPicPr>
          <p:nvPr/>
        </p:nvPicPr>
        <p:blipFill>
          <a:blip r:embed="rId2"/>
          <a:stretch>
            <a:fillRect/>
          </a:stretch>
        </p:blipFill>
        <p:spPr>
          <a:xfrm>
            <a:off x="9574754" y="2061942"/>
            <a:ext cx="2209800" cy="2219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72113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DCEF4C4-CA03-CE65-0EF0-A0382111E773}"/>
              </a:ext>
            </a:extLst>
          </p:cNvPr>
          <p:cNvSpPr>
            <a:spLocks noGrp="1"/>
          </p:cNvSpPr>
          <p:nvPr>
            <p:ph type="title"/>
          </p:nvPr>
        </p:nvSpPr>
        <p:spPr>
          <a:xfrm>
            <a:off x="825909" y="309902"/>
            <a:ext cx="3979205" cy="1453363"/>
          </a:xfrm>
        </p:spPr>
        <p:txBody>
          <a:bodyPr>
            <a:normAutofit/>
          </a:bodyPr>
          <a:lstStyle/>
          <a:p>
            <a:r>
              <a:rPr lang="sr-Latn-RS">
                <a:cs typeface="Calibri Light"/>
              </a:rPr>
              <a:t>Karakteristike Asp.net </a:t>
            </a:r>
            <a:r>
              <a:rPr lang="sr-Latn-RS" err="1">
                <a:cs typeface="Calibri Light"/>
              </a:rPr>
              <a:t>core</a:t>
            </a:r>
            <a:r>
              <a:rPr lang="sr-Latn-RS">
                <a:cs typeface="Calibri Light"/>
              </a:rPr>
              <a:t>-a</a:t>
            </a:r>
          </a:p>
        </p:txBody>
      </p:sp>
      <p:sp>
        <p:nvSpPr>
          <p:cNvPr id="3" name="Čuvar mesta za sadržaj 2">
            <a:extLst>
              <a:ext uri="{FF2B5EF4-FFF2-40B4-BE49-F238E27FC236}">
                <a16:creationId xmlns:a16="http://schemas.microsoft.com/office/drawing/2014/main" id="{5B9D5AF6-3E75-34EC-5A17-9EB95ABB8487}"/>
              </a:ext>
            </a:extLst>
          </p:cNvPr>
          <p:cNvSpPr>
            <a:spLocks noGrp="1"/>
          </p:cNvSpPr>
          <p:nvPr>
            <p:ph idx="1"/>
          </p:nvPr>
        </p:nvSpPr>
        <p:spPr>
          <a:xfrm>
            <a:off x="675177" y="1764966"/>
            <a:ext cx="4822664" cy="4607752"/>
          </a:xfrm>
        </p:spPr>
        <p:txBody>
          <a:bodyPr vert="horz" lIns="91440" tIns="45720" rIns="91440" bIns="45720" rtlCol="0">
            <a:normAutofit/>
          </a:bodyPr>
          <a:lstStyle/>
          <a:p>
            <a:r>
              <a:rPr lang="sr-Latn-RS" sz="2400" dirty="0">
                <a:cs typeface="Calibri"/>
              </a:rPr>
              <a:t>Arhitekturno organizovano za testiranje</a:t>
            </a:r>
          </a:p>
          <a:p>
            <a:pPr>
              <a:buClr>
                <a:srgbClr val="FFFFFF"/>
              </a:buClr>
            </a:pPr>
            <a:r>
              <a:rPr lang="sr-Latn-RS" sz="2400" dirty="0" err="1">
                <a:cs typeface="Calibri"/>
              </a:rPr>
              <a:t>Razor</a:t>
            </a:r>
            <a:r>
              <a:rPr lang="sr-Latn-RS" sz="2400" dirty="0">
                <a:cs typeface="Calibri"/>
              </a:rPr>
              <a:t> stranice olakšavaju kodiranje stranica</a:t>
            </a:r>
          </a:p>
          <a:p>
            <a:pPr>
              <a:buClr>
                <a:srgbClr val="FFFFFF"/>
              </a:buClr>
            </a:pPr>
            <a:r>
              <a:rPr lang="sr-Latn-RS" sz="2400" dirty="0" err="1">
                <a:cs typeface="Calibri"/>
              </a:rPr>
              <a:t>Blazor</a:t>
            </a:r>
            <a:r>
              <a:rPr lang="sr-Latn-RS" sz="2400" dirty="0">
                <a:cs typeface="Calibri"/>
              </a:rPr>
              <a:t> omogućava korišćenje C#-a u </a:t>
            </a:r>
            <a:r>
              <a:rPr lang="sr-Latn-RS" sz="2400" dirty="0" err="1">
                <a:cs typeface="Calibri"/>
              </a:rPr>
              <a:t>browser</a:t>
            </a:r>
            <a:r>
              <a:rPr lang="sr-Latn-RS" sz="2400" dirty="0">
                <a:cs typeface="Calibri"/>
              </a:rPr>
              <a:t>-u uporedo sa </a:t>
            </a:r>
            <a:r>
              <a:rPr lang="sr-Latn-RS" sz="2400" dirty="0" err="1">
                <a:cs typeface="Calibri"/>
              </a:rPr>
              <a:t>JavaScript</a:t>
            </a:r>
            <a:r>
              <a:rPr lang="sr-Latn-RS" sz="2400" dirty="0">
                <a:cs typeface="Calibri"/>
              </a:rPr>
              <a:t>-om</a:t>
            </a:r>
          </a:p>
          <a:p>
            <a:pPr>
              <a:buClr>
                <a:srgbClr val="FFFFFF"/>
              </a:buClr>
            </a:pPr>
            <a:r>
              <a:rPr lang="sr-Latn-RS" sz="2400" dirty="0">
                <a:cs typeface="Calibri"/>
              </a:rPr>
              <a:t>Mogućnost razvoja i pokretanja na Windows-u, </a:t>
            </a:r>
            <a:r>
              <a:rPr lang="sr-Latn-RS" sz="2400" dirty="0" err="1">
                <a:cs typeface="Calibri"/>
              </a:rPr>
              <a:t>macOS</a:t>
            </a:r>
            <a:r>
              <a:rPr lang="sr-Latn-RS" sz="2400" dirty="0">
                <a:cs typeface="Calibri"/>
              </a:rPr>
              <a:t>-u i </a:t>
            </a:r>
            <a:r>
              <a:rPr lang="sr-Latn-RS" sz="2400" dirty="0" err="1">
                <a:cs typeface="Calibri"/>
              </a:rPr>
              <a:t>Linux</a:t>
            </a:r>
            <a:r>
              <a:rPr lang="sr-Latn-RS" sz="2400" dirty="0">
                <a:cs typeface="Calibri"/>
              </a:rPr>
              <a:t>-u</a:t>
            </a:r>
          </a:p>
          <a:p>
            <a:pPr>
              <a:buClr>
                <a:srgbClr val="FFFFFF"/>
              </a:buClr>
            </a:pPr>
            <a:endParaRPr lang="sr-Latn-RS">
              <a:cs typeface="Calibri"/>
            </a:endParaRPr>
          </a:p>
          <a:p>
            <a:pPr>
              <a:buClr>
                <a:srgbClr val="FFFFFF"/>
              </a:buClr>
            </a:pPr>
            <a:endParaRPr lang="sr-Latn-RS">
              <a:cs typeface="Calibri"/>
            </a:endParaRPr>
          </a:p>
        </p:txBody>
      </p:sp>
      <p:pic>
        <p:nvPicPr>
          <p:cNvPr id="5" name="Slika 5">
            <a:extLst>
              <a:ext uri="{FF2B5EF4-FFF2-40B4-BE49-F238E27FC236}">
                <a16:creationId xmlns:a16="http://schemas.microsoft.com/office/drawing/2014/main" id="{55F46EB0-3422-7B9C-3404-1F25D69485E8}"/>
              </a:ext>
            </a:extLst>
          </p:cNvPr>
          <p:cNvPicPr>
            <a:picLocks noChangeAspect="1"/>
          </p:cNvPicPr>
          <p:nvPr/>
        </p:nvPicPr>
        <p:blipFill>
          <a:blip r:embed="rId3"/>
          <a:stretch>
            <a:fillRect/>
          </a:stretch>
        </p:blipFill>
        <p:spPr>
          <a:xfrm>
            <a:off x="5802167" y="1555737"/>
            <a:ext cx="6095593" cy="342877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3055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251B05A-33B0-E5D6-CC5F-B5D601F72640}"/>
              </a:ext>
            </a:extLst>
          </p:cNvPr>
          <p:cNvSpPr>
            <a:spLocks noGrp="1"/>
          </p:cNvSpPr>
          <p:nvPr>
            <p:ph idx="1"/>
          </p:nvPr>
        </p:nvSpPr>
        <p:spPr>
          <a:xfrm>
            <a:off x="342352" y="1065868"/>
            <a:ext cx="4751797" cy="4886038"/>
          </a:xfrm>
        </p:spPr>
        <p:txBody>
          <a:bodyPr>
            <a:normAutofit/>
          </a:bodyPr>
          <a:lstStyle/>
          <a:p>
            <a:r>
              <a:rPr lang="en-US" sz="2000" err="1">
                <a:cs typeface="Calibri"/>
              </a:rPr>
              <a:t>Integracija</a:t>
            </a:r>
            <a:r>
              <a:rPr lang="en-US" sz="2000">
                <a:cs typeface="Calibri"/>
              </a:rPr>
              <a:t> </a:t>
            </a:r>
            <a:r>
              <a:rPr lang="en-US" sz="2000" err="1">
                <a:cs typeface="Calibri"/>
              </a:rPr>
              <a:t>modernih</a:t>
            </a:r>
            <a:r>
              <a:rPr lang="en-US" sz="2000">
                <a:cs typeface="Calibri"/>
              </a:rPr>
              <a:t>, </a:t>
            </a:r>
            <a:r>
              <a:rPr lang="en-US" sz="2000" err="1">
                <a:cs typeface="Calibri"/>
              </a:rPr>
              <a:t>klijentskih</a:t>
            </a:r>
            <a:r>
              <a:rPr lang="en-US" sz="2000">
                <a:cs typeface="Calibri"/>
              </a:rPr>
              <a:t> </a:t>
            </a:r>
            <a:r>
              <a:rPr lang="en-US" sz="2000" err="1">
                <a:cs typeface="Calibri"/>
              </a:rPr>
              <a:t>razvojnih</a:t>
            </a:r>
            <a:r>
              <a:rPr lang="en-US" sz="2000">
                <a:cs typeface="Calibri"/>
              </a:rPr>
              <a:t> </a:t>
            </a:r>
            <a:r>
              <a:rPr lang="en-US" sz="2000" err="1">
                <a:cs typeface="Calibri"/>
              </a:rPr>
              <a:t>okruženja</a:t>
            </a:r>
            <a:endParaRPr lang="en-US" sz="2000">
              <a:cs typeface="Calibri"/>
            </a:endParaRPr>
          </a:p>
          <a:p>
            <a:pPr>
              <a:buClr>
                <a:srgbClr val="FFFFFF"/>
              </a:buClr>
            </a:pPr>
            <a:r>
              <a:rPr lang="en-US" sz="2000" err="1">
                <a:cs typeface="Calibri"/>
              </a:rPr>
              <a:t>Podrška</a:t>
            </a:r>
            <a:r>
              <a:rPr lang="en-US" sz="2000">
                <a:cs typeface="Calibri"/>
              </a:rPr>
              <a:t> za </a:t>
            </a:r>
            <a:r>
              <a:rPr lang="en-US" sz="2000" err="1">
                <a:cs typeface="Calibri"/>
              </a:rPr>
              <a:t>hostovanje</a:t>
            </a:r>
            <a:r>
              <a:rPr lang="en-US" sz="2000">
                <a:cs typeface="Calibri"/>
              </a:rPr>
              <a:t> RPC </a:t>
            </a:r>
            <a:r>
              <a:rPr lang="en-US" sz="2000" err="1">
                <a:cs typeface="Calibri"/>
              </a:rPr>
              <a:t>servisa</a:t>
            </a:r>
            <a:r>
              <a:rPr lang="en-US" sz="2000">
                <a:cs typeface="Calibri"/>
              </a:rPr>
              <a:t> (Remote </a:t>
            </a:r>
            <a:r>
              <a:rPr lang="en-US" sz="2000" err="1">
                <a:cs typeface="Calibri"/>
              </a:rPr>
              <a:t>Proceduse</a:t>
            </a:r>
            <a:r>
              <a:rPr lang="en-US" sz="2000">
                <a:cs typeface="Calibri"/>
              </a:rPr>
              <a:t> Call) </a:t>
            </a:r>
            <a:r>
              <a:rPr lang="en-US" sz="2000" err="1">
                <a:cs typeface="Calibri"/>
              </a:rPr>
              <a:t>korišćenjem</a:t>
            </a:r>
            <a:r>
              <a:rPr lang="en-US" sz="2000">
                <a:cs typeface="Calibri"/>
              </a:rPr>
              <a:t> </a:t>
            </a:r>
            <a:r>
              <a:rPr lang="en-US" sz="2000" err="1">
                <a:cs typeface="Calibri"/>
              </a:rPr>
              <a:t>gRPC</a:t>
            </a:r>
            <a:r>
              <a:rPr lang="en-US" sz="2000">
                <a:cs typeface="Calibri"/>
              </a:rPr>
              <a:t>-a</a:t>
            </a:r>
          </a:p>
          <a:p>
            <a:pPr>
              <a:buClr>
                <a:srgbClr val="FFFFFF"/>
              </a:buClr>
            </a:pPr>
            <a:r>
              <a:rPr lang="en-US" sz="2000" err="1">
                <a:cs typeface="Calibri"/>
              </a:rPr>
              <a:t>Konfiguracioni</a:t>
            </a:r>
            <a:r>
              <a:rPr lang="en-US" sz="2000">
                <a:cs typeface="Calibri"/>
              </a:rPr>
              <a:t> </a:t>
            </a:r>
            <a:r>
              <a:rPr lang="en-US" sz="2000" err="1">
                <a:cs typeface="Calibri"/>
              </a:rPr>
              <a:t>sistem</a:t>
            </a:r>
            <a:r>
              <a:rPr lang="en-US" sz="2000">
                <a:cs typeface="Calibri"/>
              </a:rPr>
              <a:t> </a:t>
            </a:r>
            <a:r>
              <a:rPr lang="en-US" sz="2000" err="1">
                <a:cs typeface="Calibri"/>
              </a:rPr>
              <a:t>baziran</a:t>
            </a:r>
            <a:r>
              <a:rPr lang="en-US" sz="2000">
                <a:cs typeface="Calibri"/>
              </a:rPr>
              <a:t> </a:t>
            </a:r>
            <a:r>
              <a:rPr lang="en-US" sz="2000" err="1">
                <a:cs typeface="Calibri"/>
              </a:rPr>
              <a:t>na</a:t>
            </a:r>
            <a:r>
              <a:rPr lang="en-US" sz="2000">
                <a:cs typeface="Calibri"/>
              </a:rPr>
              <a:t> </a:t>
            </a:r>
            <a:r>
              <a:rPr lang="en-US" sz="2000" err="1">
                <a:cs typeface="Calibri"/>
              </a:rPr>
              <a:t>okruženju</a:t>
            </a:r>
            <a:r>
              <a:rPr lang="en-US" sz="2000">
                <a:cs typeface="Calibri"/>
              </a:rPr>
              <a:t> </a:t>
            </a:r>
            <a:r>
              <a:rPr lang="en-US" sz="2000" err="1">
                <a:cs typeface="Calibri"/>
              </a:rPr>
              <a:t>i</a:t>
            </a:r>
            <a:r>
              <a:rPr lang="en-US" sz="2000">
                <a:cs typeface="Calibri"/>
              </a:rPr>
              <a:t> </a:t>
            </a:r>
            <a:r>
              <a:rPr lang="en-US" sz="2000" err="1">
                <a:cs typeface="Calibri"/>
              </a:rPr>
              <a:t>spreman</a:t>
            </a:r>
            <a:r>
              <a:rPr lang="en-US" sz="2000">
                <a:cs typeface="Calibri"/>
              </a:rPr>
              <a:t> za cloud</a:t>
            </a:r>
          </a:p>
          <a:p>
            <a:pPr>
              <a:buClr>
                <a:srgbClr val="FFFFFF"/>
              </a:buClr>
            </a:pPr>
            <a:r>
              <a:rPr lang="en-US" sz="2000" err="1">
                <a:cs typeface="Calibri"/>
              </a:rPr>
              <a:t>Ugrađen</a:t>
            </a:r>
            <a:r>
              <a:rPr lang="en-US" sz="2000">
                <a:cs typeface="Calibri"/>
              </a:rPr>
              <a:t> dependency injection</a:t>
            </a:r>
          </a:p>
          <a:p>
            <a:pPr>
              <a:buClr>
                <a:srgbClr val="FFFFFF"/>
              </a:buClr>
            </a:pPr>
            <a:r>
              <a:rPr lang="en-US" sz="2000">
                <a:cs typeface="Calibri"/>
              </a:rPr>
              <a:t>Lagan, </a:t>
            </a:r>
            <a:r>
              <a:rPr lang="en-US" sz="2000" err="1">
                <a:cs typeface="Calibri"/>
              </a:rPr>
              <a:t>modularan</a:t>
            </a:r>
            <a:r>
              <a:rPr lang="en-US" sz="2000">
                <a:cs typeface="Calibri"/>
              </a:rPr>
              <a:t> HTTP pipeline</a:t>
            </a:r>
          </a:p>
          <a:p>
            <a:pPr>
              <a:buClr>
                <a:srgbClr val="FFFFFF"/>
              </a:buClr>
            </a:pPr>
            <a:r>
              <a:rPr lang="en-US" sz="2000" err="1">
                <a:cs typeface="Calibri"/>
              </a:rPr>
              <a:t>Mogućnost</a:t>
            </a:r>
            <a:r>
              <a:rPr lang="en-US" sz="2000">
                <a:cs typeface="Calibri"/>
              </a:rPr>
              <a:t> </a:t>
            </a:r>
            <a:r>
              <a:rPr lang="en-US" sz="2000" err="1">
                <a:cs typeface="Calibri"/>
              </a:rPr>
              <a:t>hostovanja</a:t>
            </a:r>
            <a:r>
              <a:rPr lang="en-US" sz="2000">
                <a:cs typeface="Calibri"/>
              </a:rPr>
              <a:t> </a:t>
            </a:r>
            <a:r>
              <a:rPr lang="en-US" sz="2000" err="1">
                <a:cs typeface="Calibri"/>
              </a:rPr>
              <a:t>na</a:t>
            </a:r>
            <a:r>
              <a:rPr lang="en-US" sz="2000">
                <a:cs typeface="Calibri"/>
              </a:rPr>
              <a:t>: Kestrel, IIS, HTTP.sys, Nginx, Apache, Docker</a:t>
            </a:r>
          </a:p>
          <a:p>
            <a:pPr>
              <a:buClr>
                <a:srgbClr val="FFFFFF"/>
              </a:buClr>
            </a:pPr>
            <a:endParaRPr lang="en-US">
              <a:cs typeface="Calibri"/>
            </a:endParaRPr>
          </a:p>
        </p:txBody>
      </p:sp>
      <p:pic>
        <p:nvPicPr>
          <p:cNvPr id="4" name="Slika 4">
            <a:extLst>
              <a:ext uri="{FF2B5EF4-FFF2-40B4-BE49-F238E27FC236}">
                <a16:creationId xmlns:a16="http://schemas.microsoft.com/office/drawing/2014/main" id="{4C5E5586-51C7-0C81-49E9-F1D0F3A5B17F}"/>
              </a:ext>
            </a:extLst>
          </p:cNvPr>
          <p:cNvPicPr>
            <a:picLocks noChangeAspect="1"/>
          </p:cNvPicPr>
          <p:nvPr/>
        </p:nvPicPr>
        <p:blipFill>
          <a:blip r:embed="rId3"/>
          <a:stretch>
            <a:fillRect/>
          </a:stretch>
        </p:blipFill>
        <p:spPr>
          <a:xfrm>
            <a:off x="5683890" y="1554671"/>
            <a:ext cx="6095593" cy="342877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09911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9404FE3-0494-BB5B-764B-9DE329B7CCEE}"/>
              </a:ext>
            </a:extLst>
          </p:cNvPr>
          <p:cNvSpPr>
            <a:spLocks noGrp="1"/>
          </p:cNvSpPr>
          <p:nvPr>
            <p:ph type="title"/>
          </p:nvPr>
        </p:nvSpPr>
        <p:spPr/>
        <p:txBody>
          <a:bodyPr/>
          <a:lstStyle/>
          <a:p>
            <a:r>
              <a:rPr lang="sr-Latn-RS">
                <a:cs typeface="Calibri Light"/>
              </a:rPr>
              <a:t>Asp.net </a:t>
            </a:r>
            <a:r>
              <a:rPr lang="sr-Latn-RS" err="1">
                <a:cs typeface="Calibri Light"/>
              </a:rPr>
              <a:t>core</a:t>
            </a:r>
            <a:r>
              <a:rPr lang="sr-Latn-RS">
                <a:cs typeface="Calibri Light"/>
              </a:rPr>
              <a:t> web </a:t>
            </a:r>
            <a:r>
              <a:rPr lang="sr-Latn-RS" err="1">
                <a:cs typeface="Calibri Light"/>
              </a:rPr>
              <a:t>api</a:t>
            </a:r>
            <a:r>
              <a:rPr lang="sr-Latn-RS">
                <a:cs typeface="Calibri Light"/>
              </a:rPr>
              <a:t> </a:t>
            </a:r>
            <a:endParaRPr lang="sr-Latn-RS"/>
          </a:p>
        </p:txBody>
      </p:sp>
      <p:pic>
        <p:nvPicPr>
          <p:cNvPr id="4" name="Slika 4">
            <a:extLst>
              <a:ext uri="{FF2B5EF4-FFF2-40B4-BE49-F238E27FC236}">
                <a16:creationId xmlns:a16="http://schemas.microsoft.com/office/drawing/2014/main" id="{B513C07C-DB28-A70E-DF73-A11B2EEDA8BE}"/>
              </a:ext>
            </a:extLst>
          </p:cNvPr>
          <p:cNvPicPr>
            <a:picLocks noGrp="1" noChangeAspect="1"/>
          </p:cNvPicPr>
          <p:nvPr>
            <p:ph idx="1"/>
          </p:nvPr>
        </p:nvPicPr>
        <p:blipFill>
          <a:blip r:embed="rId2"/>
          <a:stretch>
            <a:fillRect/>
          </a:stretch>
        </p:blipFill>
        <p:spPr>
          <a:xfrm>
            <a:off x="6509409" y="1841966"/>
            <a:ext cx="5243245" cy="3803478"/>
          </a:xfrm>
        </p:spPr>
      </p:pic>
      <p:sp>
        <p:nvSpPr>
          <p:cNvPr id="5" name="Okvir za tekst 4">
            <a:extLst>
              <a:ext uri="{FF2B5EF4-FFF2-40B4-BE49-F238E27FC236}">
                <a16:creationId xmlns:a16="http://schemas.microsoft.com/office/drawing/2014/main" id="{12C5CECF-E030-8FE7-0FCD-5C0D66A36568}"/>
              </a:ext>
            </a:extLst>
          </p:cNvPr>
          <p:cNvSpPr txBox="1"/>
          <p:nvPr/>
        </p:nvSpPr>
        <p:spPr>
          <a:xfrm>
            <a:off x="687778" y="2060863"/>
            <a:ext cx="507624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r-Latn-RS" sz="2400" dirty="0">
                <a:cs typeface="Calibri" panose="020F0502020204030204"/>
              </a:rPr>
              <a:t>Za potrebe projekta, kreirana je web API aplikacija</a:t>
            </a:r>
          </a:p>
          <a:p>
            <a:pPr marL="285750" indent="-285750">
              <a:buFont typeface="Arial"/>
              <a:buChar char="•"/>
            </a:pPr>
            <a:r>
              <a:rPr lang="sr-Latn-RS" sz="2400" dirty="0">
                <a:cs typeface="Calibri" panose="020F0502020204030204"/>
              </a:rPr>
              <a:t>Struktura kao na slici</a:t>
            </a:r>
          </a:p>
          <a:p>
            <a:pPr marL="285750" indent="-285750">
              <a:buFont typeface="Arial"/>
              <a:buChar char="•"/>
            </a:pPr>
            <a:r>
              <a:rPr lang="sr-Latn-RS" sz="2400" dirty="0">
                <a:cs typeface="Calibri" panose="020F0502020204030204"/>
              </a:rPr>
              <a:t>Klijent – Data procesor u </a:t>
            </a:r>
            <a:r>
              <a:rPr lang="sr-Latn-RS" sz="2400" err="1">
                <a:cs typeface="Calibri" panose="020F0502020204030204"/>
              </a:rPr>
              <a:t>Streampipes</a:t>
            </a:r>
            <a:endParaRPr lang="sr-Latn-RS" sz="2400">
              <a:cs typeface="Calibri" panose="020F0502020204030204"/>
            </a:endParaRPr>
          </a:p>
          <a:p>
            <a:pPr marL="285750" indent="-285750">
              <a:buFont typeface="Arial"/>
              <a:buChar char="•"/>
            </a:pPr>
            <a:r>
              <a:rPr lang="sr-Latn-RS" sz="2400" dirty="0">
                <a:cs typeface="Calibri" panose="020F0502020204030204"/>
              </a:rPr>
              <a:t>Šalje zahteve API-ju (uglavnom POST)</a:t>
            </a:r>
          </a:p>
          <a:p>
            <a:pPr marL="285750" indent="-285750">
              <a:buFont typeface="Arial"/>
              <a:buChar char="•"/>
            </a:pPr>
            <a:r>
              <a:rPr lang="sr-Latn-RS" sz="2400" dirty="0">
                <a:cs typeface="Calibri" panose="020F0502020204030204"/>
              </a:rPr>
              <a:t>API prima HTTP zahtev, </a:t>
            </a:r>
            <a:r>
              <a:rPr lang="sr-Latn-RS" sz="2400" err="1">
                <a:cs typeface="Calibri" panose="020F0502020204030204"/>
              </a:rPr>
              <a:t>deserijalizuje</a:t>
            </a:r>
            <a:r>
              <a:rPr lang="sr-Latn-RS" sz="2400" dirty="0">
                <a:cs typeface="Calibri" panose="020F0502020204030204"/>
              </a:rPr>
              <a:t> podatke</a:t>
            </a:r>
          </a:p>
          <a:p>
            <a:pPr marL="285750" indent="-285750">
              <a:buFont typeface="Arial"/>
              <a:buChar char="•"/>
            </a:pPr>
            <a:r>
              <a:rPr lang="sr-Latn-RS" sz="2400" dirty="0">
                <a:cs typeface="Calibri" panose="020F0502020204030204"/>
              </a:rPr>
              <a:t>Upisuje ih u bazu (</a:t>
            </a:r>
            <a:r>
              <a:rPr lang="sr-Latn-RS" sz="2400" err="1">
                <a:cs typeface="Calibri" panose="020F0502020204030204"/>
              </a:rPr>
              <a:t>InfluxDB</a:t>
            </a:r>
            <a:r>
              <a:rPr lang="sr-Latn-RS" sz="2400" dirty="0">
                <a:cs typeface="Calibri" panose="020F0502020204030204"/>
              </a:rPr>
              <a:t> 2.0)</a:t>
            </a:r>
          </a:p>
        </p:txBody>
      </p:sp>
    </p:spTree>
    <p:extLst>
      <p:ext uri="{BB962C8B-B14F-4D97-AF65-F5344CB8AC3E}">
        <p14:creationId xmlns:p14="http://schemas.microsoft.com/office/powerpoint/2010/main" val="2554956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50CCD55-AFEE-A0B7-957F-C0D37721CCBA}"/>
              </a:ext>
            </a:extLst>
          </p:cNvPr>
          <p:cNvSpPr>
            <a:spLocks noGrp="1"/>
          </p:cNvSpPr>
          <p:nvPr>
            <p:ph type="title"/>
          </p:nvPr>
        </p:nvSpPr>
        <p:spPr>
          <a:xfrm>
            <a:off x="736179" y="837035"/>
            <a:ext cx="3979205" cy="1453363"/>
          </a:xfrm>
        </p:spPr>
        <p:txBody>
          <a:bodyPr>
            <a:normAutofit/>
          </a:bodyPr>
          <a:lstStyle/>
          <a:p>
            <a:r>
              <a:rPr lang="sr-Latn-RS">
                <a:cs typeface="Calibri Light"/>
              </a:rPr>
              <a:t>Pokretanje aplikacije</a:t>
            </a:r>
            <a:endParaRPr lang="sr-Latn-RS"/>
          </a:p>
        </p:txBody>
      </p:sp>
      <p:sp>
        <p:nvSpPr>
          <p:cNvPr id="3" name="Čuvar mesta za sadržaj 2">
            <a:extLst>
              <a:ext uri="{FF2B5EF4-FFF2-40B4-BE49-F238E27FC236}">
                <a16:creationId xmlns:a16="http://schemas.microsoft.com/office/drawing/2014/main" id="{CA46AFD1-0252-9C6E-A7F6-E08240DC4B83}"/>
              </a:ext>
            </a:extLst>
          </p:cNvPr>
          <p:cNvSpPr>
            <a:spLocks noGrp="1"/>
          </p:cNvSpPr>
          <p:nvPr>
            <p:ph idx="1"/>
          </p:nvPr>
        </p:nvSpPr>
        <p:spPr>
          <a:xfrm>
            <a:off x="338925" y="2416776"/>
            <a:ext cx="4222299" cy="4180571"/>
          </a:xfrm>
        </p:spPr>
        <p:txBody>
          <a:bodyPr vert="horz" lIns="91440" tIns="45720" rIns="91440" bIns="45720" rtlCol="0" anchor="ctr">
            <a:noAutofit/>
          </a:bodyPr>
          <a:lstStyle/>
          <a:p>
            <a:r>
              <a:rPr lang="sr-Latn-RS" sz="2400" dirty="0">
                <a:cs typeface="Calibri"/>
              </a:rPr>
              <a:t>Aplikacija je </a:t>
            </a:r>
            <a:r>
              <a:rPr lang="sr-Latn-RS" sz="2400" dirty="0" err="1">
                <a:cs typeface="Calibri"/>
              </a:rPr>
              <a:t>kontejnerizovana</a:t>
            </a:r>
            <a:r>
              <a:rPr lang="sr-Latn-RS" sz="2400" dirty="0">
                <a:cs typeface="Calibri"/>
              </a:rPr>
              <a:t> i pokreće se u </a:t>
            </a:r>
            <a:r>
              <a:rPr lang="sr-Latn-RS" sz="2400" dirty="0" err="1">
                <a:cs typeface="Calibri"/>
              </a:rPr>
              <a:t>Docker</a:t>
            </a:r>
            <a:r>
              <a:rPr lang="sr-Latn-RS" sz="2400" dirty="0">
                <a:cs typeface="Calibri"/>
              </a:rPr>
              <a:t>-u</a:t>
            </a:r>
          </a:p>
          <a:p>
            <a:pPr>
              <a:buClr>
                <a:srgbClr val="FFFFFF"/>
              </a:buClr>
            </a:pPr>
            <a:r>
              <a:rPr lang="sr-Latn-RS" sz="2400" dirty="0">
                <a:cs typeface="Calibri"/>
              </a:rPr>
              <a:t>Potrebno je instalirati </a:t>
            </a:r>
            <a:r>
              <a:rPr lang="sr-Latn-RS" sz="2400" dirty="0" err="1">
                <a:cs typeface="Calibri"/>
              </a:rPr>
              <a:t>Docker</a:t>
            </a:r>
            <a:r>
              <a:rPr lang="sr-Latn-RS" sz="2400" dirty="0">
                <a:cs typeface="Calibri"/>
              </a:rPr>
              <a:t> </a:t>
            </a:r>
            <a:r>
              <a:rPr lang="sr-Latn-RS" sz="2400" dirty="0" err="1">
                <a:cs typeface="Calibri"/>
              </a:rPr>
              <a:t>Engine</a:t>
            </a:r>
            <a:endParaRPr lang="sr-Latn-RS" sz="2400" dirty="0">
              <a:cs typeface="Calibri"/>
            </a:endParaRPr>
          </a:p>
          <a:p>
            <a:pPr>
              <a:buClr>
                <a:srgbClr val="FFFFFF"/>
              </a:buClr>
            </a:pPr>
            <a:r>
              <a:rPr lang="sr-Latn-RS" sz="2400" dirty="0">
                <a:cs typeface="Calibri"/>
              </a:rPr>
              <a:t>To je moguće uraditi na više načina</a:t>
            </a:r>
          </a:p>
          <a:p>
            <a:pPr>
              <a:buClr>
                <a:srgbClr val="FFFFFF"/>
              </a:buClr>
            </a:pPr>
            <a:r>
              <a:rPr lang="sr-Latn-RS" sz="2400" dirty="0">
                <a:cs typeface="Calibri"/>
              </a:rPr>
              <a:t>Najlakše je instalirati </a:t>
            </a:r>
            <a:r>
              <a:rPr lang="sr-Latn-RS" sz="2400" dirty="0" err="1">
                <a:cs typeface="Calibri"/>
              </a:rPr>
              <a:t>Docker</a:t>
            </a:r>
            <a:r>
              <a:rPr lang="sr-Latn-RS" sz="2400" dirty="0">
                <a:cs typeface="Calibri"/>
              </a:rPr>
              <a:t> Desktop</a:t>
            </a:r>
          </a:p>
        </p:txBody>
      </p:sp>
      <p:pic>
        <p:nvPicPr>
          <p:cNvPr id="5" name="Slika 5">
            <a:extLst>
              <a:ext uri="{FF2B5EF4-FFF2-40B4-BE49-F238E27FC236}">
                <a16:creationId xmlns:a16="http://schemas.microsoft.com/office/drawing/2014/main" id="{13FCC052-4134-A4B7-F165-EB97955C2AC4}"/>
              </a:ext>
            </a:extLst>
          </p:cNvPr>
          <p:cNvPicPr>
            <a:picLocks noChangeAspect="1"/>
          </p:cNvPicPr>
          <p:nvPr/>
        </p:nvPicPr>
        <p:blipFill>
          <a:blip r:embed="rId3"/>
          <a:stretch>
            <a:fillRect/>
          </a:stretch>
        </p:blipFill>
        <p:spPr>
          <a:xfrm>
            <a:off x="6906244" y="631292"/>
            <a:ext cx="2743200" cy="2268855"/>
          </a:xfrm>
          <a:prstGeom prst="rect">
            <a:avLst/>
          </a:prstGeom>
        </p:spPr>
      </p:pic>
      <p:pic>
        <p:nvPicPr>
          <p:cNvPr id="6" name="Slika 6">
            <a:extLst>
              <a:ext uri="{FF2B5EF4-FFF2-40B4-BE49-F238E27FC236}">
                <a16:creationId xmlns:a16="http://schemas.microsoft.com/office/drawing/2014/main" id="{666595B0-3EE3-C315-55A0-DE7868F1FC79}"/>
              </a:ext>
            </a:extLst>
          </p:cNvPr>
          <p:cNvPicPr>
            <a:picLocks noChangeAspect="1"/>
          </p:cNvPicPr>
          <p:nvPr/>
        </p:nvPicPr>
        <p:blipFill>
          <a:blip r:embed="rId4"/>
          <a:stretch>
            <a:fillRect/>
          </a:stretch>
        </p:blipFill>
        <p:spPr>
          <a:xfrm>
            <a:off x="4849318" y="3075061"/>
            <a:ext cx="7002903" cy="2906431"/>
          </a:xfrm>
          <a:prstGeom prst="rect">
            <a:avLst/>
          </a:prstGeom>
        </p:spPr>
      </p:pic>
    </p:spTree>
    <p:extLst>
      <p:ext uri="{BB962C8B-B14F-4D97-AF65-F5344CB8AC3E}">
        <p14:creationId xmlns:p14="http://schemas.microsoft.com/office/powerpoint/2010/main" val="437601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Content Placeholder 4" descr="SmartArt graphic">
            <a:extLst>
              <a:ext uri="{FF2B5EF4-FFF2-40B4-BE49-F238E27FC236}">
                <a16:creationId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1492898484"/>
              </p:ext>
            </p:extLst>
          </p:nvPr>
        </p:nvGraphicFramePr>
        <p:xfrm>
          <a:off x="2406930" y="2079608"/>
          <a:ext cx="8002778" cy="4100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2408903" y="749925"/>
            <a:ext cx="7390680" cy="1278467"/>
          </a:xfrm>
        </p:spPr>
        <p:txBody>
          <a:bodyPr vert="horz" lIns="91440" tIns="45720" rIns="91440" bIns="45720" rtlCol="0" anchor="ctr">
            <a:normAutofit/>
          </a:bodyPr>
          <a:lstStyle/>
          <a:p>
            <a:pPr algn="ctr"/>
            <a:r>
              <a:rPr lang="en-US" err="1"/>
              <a:t>Fleksibilan</a:t>
            </a:r>
            <a:r>
              <a:rPr lang="en-US"/>
              <a:t> pipeline </a:t>
            </a:r>
            <a:endParaRPr lang="en-US">
              <a:cs typeface="Calibri Light"/>
            </a:endParaRPr>
          </a:p>
        </p:txBody>
      </p:sp>
    </p:spTree>
    <p:extLst>
      <p:ext uri="{BB962C8B-B14F-4D97-AF65-F5344CB8AC3E}">
        <p14:creationId xmlns:p14="http://schemas.microsoft.com/office/powerpoint/2010/main" val="865109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50CCD55-AFEE-A0B7-957F-C0D37721CCBA}"/>
              </a:ext>
            </a:extLst>
          </p:cNvPr>
          <p:cNvSpPr>
            <a:spLocks noGrp="1"/>
          </p:cNvSpPr>
          <p:nvPr>
            <p:ph type="title"/>
          </p:nvPr>
        </p:nvSpPr>
        <p:spPr>
          <a:xfrm>
            <a:off x="611261" y="840252"/>
            <a:ext cx="3979205" cy="1453363"/>
          </a:xfrm>
        </p:spPr>
        <p:txBody>
          <a:bodyPr>
            <a:normAutofit/>
          </a:bodyPr>
          <a:lstStyle/>
          <a:p>
            <a:r>
              <a:rPr lang="sr-Latn-RS">
                <a:cs typeface="Calibri Light"/>
              </a:rPr>
              <a:t>Pokretanje aplikacije</a:t>
            </a:r>
            <a:endParaRPr lang="sr-Latn-RS"/>
          </a:p>
        </p:txBody>
      </p:sp>
      <p:sp>
        <p:nvSpPr>
          <p:cNvPr id="3" name="Čuvar mesta za sadržaj 2">
            <a:extLst>
              <a:ext uri="{FF2B5EF4-FFF2-40B4-BE49-F238E27FC236}">
                <a16:creationId xmlns:a16="http://schemas.microsoft.com/office/drawing/2014/main" id="{CA46AFD1-0252-9C6E-A7F6-E08240DC4B83}"/>
              </a:ext>
            </a:extLst>
          </p:cNvPr>
          <p:cNvSpPr>
            <a:spLocks noGrp="1"/>
          </p:cNvSpPr>
          <p:nvPr>
            <p:ph idx="1"/>
          </p:nvPr>
        </p:nvSpPr>
        <p:spPr>
          <a:xfrm>
            <a:off x="351417" y="2419805"/>
            <a:ext cx="4002936" cy="3637935"/>
          </a:xfrm>
        </p:spPr>
        <p:txBody>
          <a:bodyPr vert="horz" lIns="91440" tIns="45720" rIns="91440" bIns="45720" rtlCol="0" anchor="t">
            <a:normAutofit/>
          </a:bodyPr>
          <a:lstStyle/>
          <a:p>
            <a:pPr marL="0" indent="0">
              <a:buNone/>
            </a:pPr>
            <a:endParaRPr lang="sr-Latn-RS" sz="2400" dirty="0">
              <a:cs typeface="Calibri"/>
            </a:endParaRPr>
          </a:p>
          <a:p>
            <a:pPr>
              <a:buClr>
                <a:srgbClr val="FFFFFF"/>
              </a:buClr>
            </a:pPr>
            <a:r>
              <a:rPr lang="sr-Latn-RS" sz="2400" dirty="0">
                <a:cs typeface="Calibri"/>
              </a:rPr>
              <a:t>Na osnovu </a:t>
            </a:r>
            <a:r>
              <a:rPr lang="sr-Latn-RS" sz="2400" dirty="0" err="1">
                <a:cs typeface="Calibri"/>
              </a:rPr>
              <a:t>dockerfile</a:t>
            </a:r>
            <a:r>
              <a:rPr lang="sr-Latn-RS" sz="2400" dirty="0">
                <a:cs typeface="Calibri"/>
              </a:rPr>
              <a:t>-a kreira se </a:t>
            </a:r>
            <a:r>
              <a:rPr lang="sr-Latn-RS" sz="2400" dirty="0" err="1">
                <a:cs typeface="Calibri"/>
              </a:rPr>
              <a:t>docker</a:t>
            </a:r>
            <a:r>
              <a:rPr lang="sr-Latn-RS" sz="2400" dirty="0">
                <a:cs typeface="Calibri"/>
              </a:rPr>
              <a:t> </a:t>
            </a:r>
            <a:r>
              <a:rPr lang="sr-Latn-RS" sz="2400" dirty="0" err="1">
                <a:cs typeface="Calibri"/>
              </a:rPr>
              <a:t>image</a:t>
            </a:r>
            <a:endParaRPr lang="sr-Latn-RS" sz="2400" dirty="0">
              <a:cs typeface="Calibri"/>
            </a:endParaRPr>
          </a:p>
          <a:p>
            <a:pPr>
              <a:buClr>
                <a:srgbClr val="FFFFFF"/>
              </a:buClr>
            </a:pPr>
            <a:r>
              <a:rPr lang="sr-Latn-RS" sz="2400" err="1">
                <a:cs typeface="Calibri"/>
              </a:rPr>
              <a:t>Image</a:t>
            </a:r>
            <a:r>
              <a:rPr lang="sr-Latn-RS" sz="2400" dirty="0">
                <a:cs typeface="Calibri"/>
              </a:rPr>
              <a:t> fajl se pokreće zajedno sa ostalim </a:t>
            </a:r>
            <a:r>
              <a:rPr lang="sr-Latn-RS" sz="2400" err="1">
                <a:cs typeface="Calibri"/>
              </a:rPr>
              <a:t>image</a:t>
            </a:r>
            <a:r>
              <a:rPr lang="sr-Latn-RS" sz="2400" dirty="0">
                <a:cs typeface="Calibri"/>
              </a:rPr>
              <a:t> fajlovima za </a:t>
            </a:r>
            <a:r>
              <a:rPr lang="sr-Latn-RS" sz="2400" err="1">
                <a:cs typeface="Calibri"/>
              </a:rPr>
              <a:t>InfluxDB</a:t>
            </a:r>
            <a:r>
              <a:rPr lang="sr-Latn-RS" sz="2400" dirty="0">
                <a:cs typeface="Calibri"/>
              </a:rPr>
              <a:t> i </a:t>
            </a:r>
            <a:r>
              <a:rPr lang="sr-Latn-RS" sz="2400" err="1">
                <a:cs typeface="Calibri"/>
              </a:rPr>
              <a:t>Grafanu</a:t>
            </a:r>
            <a:endParaRPr lang="sr-Latn-RS" sz="2400">
              <a:cs typeface="Calibri"/>
            </a:endParaRPr>
          </a:p>
        </p:txBody>
      </p:sp>
      <p:pic>
        <p:nvPicPr>
          <p:cNvPr id="4" name="Slika 4" descr="Slika na kojoj se nalazi tekst&#10;&#10;Opis je automatski generisan">
            <a:extLst>
              <a:ext uri="{FF2B5EF4-FFF2-40B4-BE49-F238E27FC236}">
                <a16:creationId xmlns:a16="http://schemas.microsoft.com/office/drawing/2014/main" id="{3F766E58-9F5B-A449-A85E-E0458B81A0E3}"/>
              </a:ext>
            </a:extLst>
          </p:cNvPr>
          <p:cNvPicPr>
            <a:picLocks noChangeAspect="1"/>
          </p:cNvPicPr>
          <p:nvPr/>
        </p:nvPicPr>
        <p:blipFill>
          <a:blip r:embed="rId3"/>
          <a:stretch>
            <a:fillRect/>
          </a:stretch>
        </p:blipFill>
        <p:spPr>
          <a:xfrm>
            <a:off x="5109350" y="1872566"/>
            <a:ext cx="6095593" cy="38625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36229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50CCD55-AFEE-A0B7-957F-C0D37721CCBA}"/>
              </a:ext>
            </a:extLst>
          </p:cNvPr>
          <p:cNvSpPr>
            <a:spLocks noGrp="1"/>
          </p:cNvSpPr>
          <p:nvPr>
            <p:ph type="title"/>
          </p:nvPr>
        </p:nvSpPr>
        <p:spPr/>
        <p:txBody>
          <a:bodyPr/>
          <a:lstStyle/>
          <a:p>
            <a:r>
              <a:rPr lang="sr-Latn-RS">
                <a:cs typeface="Calibri Light"/>
              </a:rPr>
              <a:t>Pokretanje aplikacije</a:t>
            </a:r>
            <a:endParaRPr lang="sr-Latn-RS"/>
          </a:p>
        </p:txBody>
      </p:sp>
      <p:sp>
        <p:nvSpPr>
          <p:cNvPr id="3" name="Čuvar mesta za sadržaj 2">
            <a:extLst>
              <a:ext uri="{FF2B5EF4-FFF2-40B4-BE49-F238E27FC236}">
                <a16:creationId xmlns:a16="http://schemas.microsoft.com/office/drawing/2014/main" id="{CA46AFD1-0252-9C6E-A7F6-E08240DC4B83}"/>
              </a:ext>
            </a:extLst>
          </p:cNvPr>
          <p:cNvSpPr>
            <a:spLocks noGrp="1"/>
          </p:cNvSpPr>
          <p:nvPr>
            <p:ph idx="1"/>
          </p:nvPr>
        </p:nvSpPr>
        <p:spPr>
          <a:xfrm>
            <a:off x="685801" y="2142067"/>
            <a:ext cx="4955366" cy="4110951"/>
          </a:xfrm>
        </p:spPr>
        <p:txBody>
          <a:bodyPr/>
          <a:lstStyle/>
          <a:p>
            <a:r>
              <a:rPr lang="sr-Latn-RS" sz="2400" dirty="0" err="1">
                <a:cs typeface="Calibri"/>
              </a:rPr>
              <a:t>docker-compose-yml</a:t>
            </a:r>
            <a:r>
              <a:rPr lang="sr-Latn-RS" sz="2400" dirty="0">
                <a:cs typeface="Calibri"/>
              </a:rPr>
              <a:t> se pokreće komandom "</a:t>
            </a:r>
            <a:r>
              <a:rPr lang="sr-Latn-RS" sz="2400" dirty="0" err="1">
                <a:cs typeface="Calibri"/>
              </a:rPr>
              <a:t>docker</a:t>
            </a:r>
            <a:r>
              <a:rPr lang="sr-Latn-RS" sz="2400" dirty="0">
                <a:cs typeface="Calibri"/>
              </a:rPr>
              <a:t> </a:t>
            </a:r>
            <a:r>
              <a:rPr lang="sr-Latn-RS" sz="2400" dirty="0" err="1">
                <a:cs typeface="Calibri"/>
              </a:rPr>
              <a:t>compose</a:t>
            </a:r>
            <a:r>
              <a:rPr lang="sr-Latn-RS" sz="2400" dirty="0">
                <a:cs typeface="Calibri"/>
              </a:rPr>
              <a:t> </a:t>
            </a:r>
            <a:r>
              <a:rPr lang="sr-Latn-RS" sz="2400" dirty="0" err="1">
                <a:cs typeface="Calibri"/>
              </a:rPr>
              <a:t>up</a:t>
            </a:r>
            <a:r>
              <a:rPr lang="sr-Latn-RS" sz="2400" dirty="0">
                <a:cs typeface="Calibri"/>
              </a:rPr>
              <a:t>" i podižu se sva tri kontejnera</a:t>
            </a:r>
          </a:p>
          <a:p>
            <a:pPr>
              <a:buClr>
                <a:srgbClr val="FFFFFF"/>
              </a:buClr>
            </a:pPr>
            <a:r>
              <a:rPr lang="sr-Latn-RS" sz="2400" dirty="0">
                <a:cs typeface="Calibri"/>
              </a:rPr>
              <a:t>Obratiti pažnju na portove</a:t>
            </a:r>
          </a:p>
          <a:p>
            <a:pPr>
              <a:buClr>
                <a:srgbClr val="FFFFFF"/>
              </a:buClr>
            </a:pPr>
            <a:r>
              <a:rPr lang="sr-Latn-RS" sz="2400" dirty="0">
                <a:cs typeface="Calibri"/>
              </a:rPr>
              <a:t>Kreirani su i </a:t>
            </a:r>
            <a:r>
              <a:rPr lang="sr-Latn-RS" sz="2400" dirty="0" err="1">
                <a:cs typeface="Calibri"/>
              </a:rPr>
              <a:t>volumes</a:t>
            </a:r>
            <a:r>
              <a:rPr lang="sr-Latn-RS" sz="2400" dirty="0">
                <a:cs typeface="Calibri"/>
              </a:rPr>
              <a:t>, tako da se podaci i izmene pamte i nakon gašenja kontejnera</a:t>
            </a:r>
          </a:p>
        </p:txBody>
      </p:sp>
      <p:pic>
        <p:nvPicPr>
          <p:cNvPr id="5" name="Slika 5">
            <a:extLst>
              <a:ext uri="{FF2B5EF4-FFF2-40B4-BE49-F238E27FC236}">
                <a16:creationId xmlns:a16="http://schemas.microsoft.com/office/drawing/2014/main" id="{114BAF10-CC61-9DA2-2E9D-1D9669A357FE}"/>
              </a:ext>
            </a:extLst>
          </p:cNvPr>
          <p:cNvPicPr>
            <a:picLocks noChangeAspect="1"/>
          </p:cNvPicPr>
          <p:nvPr/>
        </p:nvPicPr>
        <p:blipFill>
          <a:blip r:embed="rId2"/>
          <a:stretch>
            <a:fillRect/>
          </a:stretch>
        </p:blipFill>
        <p:spPr>
          <a:xfrm>
            <a:off x="6259132" y="922652"/>
            <a:ext cx="5501424" cy="5441990"/>
          </a:xfrm>
          <a:prstGeom prst="rect">
            <a:avLst/>
          </a:prstGeom>
        </p:spPr>
      </p:pic>
    </p:spTree>
    <p:extLst>
      <p:ext uri="{BB962C8B-B14F-4D97-AF65-F5344CB8AC3E}">
        <p14:creationId xmlns:p14="http://schemas.microsoft.com/office/powerpoint/2010/main" val="527424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8227BB2-38AF-DE1D-37EF-AD95196B852B}"/>
              </a:ext>
            </a:extLst>
          </p:cNvPr>
          <p:cNvSpPr>
            <a:spLocks noGrp="1"/>
          </p:cNvSpPr>
          <p:nvPr>
            <p:ph type="title"/>
          </p:nvPr>
        </p:nvSpPr>
        <p:spPr>
          <a:xfrm>
            <a:off x="1418113" y="609600"/>
            <a:ext cx="3797919" cy="1683877"/>
          </a:xfrm>
        </p:spPr>
        <p:txBody>
          <a:bodyPr/>
          <a:lstStyle/>
          <a:p>
            <a:r>
              <a:rPr lang="sr-Latn-RS">
                <a:cs typeface="Calibri Light"/>
              </a:rPr>
              <a:t>baza</a:t>
            </a:r>
            <a:endParaRPr lang="sr-Latn-RS"/>
          </a:p>
        </p:txBody>
      </p:sp>
      <p:sp>
        <p:nvSpPr>
          <p:cNvPr id="3" name="Čuvar mesta za sadržaj 2">
            <a:extLst>
              <a:ext uri="{FF2B5EF4-FFF2-40B4-BE49-F238E27FC236}">
                <a16:creationId xmlns:a16="http://schemas.microsoft.com/office/drawing/2014/main" id="{38CD596C-4329-8442-32DC-50E8F093E92C}"/>
              </a:ext>
            </a:extLst>
          </p:cNvPr>
          <p:cNvSpPr>
            <a:spLocks noGrp="1"/>
          </p:cNvSpPr>
          <p:nvPr>
            <p:ph idx="1"/>
          </p:nvPr>
        </p:nvSpPr>
        <p:spPr>
          <a:xfrm>
            <a:off x="685801" y="2142067"/>
            <a:ext cx="5155334" cy="4180223"/>
          </a:xfrm>
        </p:spPr>
        <p:txBody>
          <a:bodyPr/>
          <a:lstStyle/>
          <a:p>
            <a:r>
              <a:rPr lang="sr-Latn-RS" sz="2400" dirty="0">
                <a:cs typeface="Calibri"/>
              </a:rPr>
              <a:t>Kao baza korišćen je </a:t>
            </a:r>
            <a:r>
              <a:rPr lang="sr-Latn-RS" sz="2400" dirty="0" err="1">
                <a:cs typeface="Calibri"/>
              </a:rPr>
              <a:t>InfluxDB</a:t>
            </a:r>
            <a:r>
              <a:rPr lang="sr-Latn-RS" sz="2400" dirty="0">
                <a:cs typeface="Calibri"/>
              </a:rPr>
              <a:t> 2.0</a:t>
            </a:r>
          </a:p>
          <a:p>
            <a:pPr>
              <a:buClr>
                <a:srgbClr val="FFFFFF"/>
              </a:buClr>
            </a:pPr>
            <a:r>
              <a:rPr lang="sr-Latn-RS" sz="2400" dirty="0">
                <a:cs typeface="Calibri"/>
              </a:rPr>
              <a:t>To je platforma bazirana na vremenskim serijama podataka</a:t>
            </a:r>
          </a:p>
          <a:p>
            <a:pPr>
              <a:buClr>
                <a:srgbClr val="FFFFFF"/>
              </a:buClr>
            </a:pPr>
            <a:r>
              <a:rPr lang="sr-Latn-RS" sz="2400" dirty="0">
                <a:cs typeface="Calibri"/>
              </a:rPr>
              <a:t>Poseduje moćan </a:t>
            </a:r>
            <a:r>
              <a:rPr lang="sr-Latn-RS" sz="2400" dirty="0" err="1">
                <a:cs typeface="Calibri"/>
              </a:rPr>
              <a:t>APi</a:t>
            </a:r>
            <a:r>
              <a:rPr lang="sr-Latn-RS" sz="2400" dirty="0">
                <a:cs typeface="Calibri"/>
              </a:rPr>
              <a:t> za aplikacije u realnom vremenu</a:t>
            </a:r>
          </a:p>
          <a:p>
            <a:pPr>
              <a:buClr>
                <a:srgbClr val="FFFFFF"/>
              </a:buClr>
            </a:pPr>
            <a:r>
              <a:rPr lang="sr-Latn-RS" sz="2400" dirty="0" err="1">
                <a:cs typeface="Calibri"/>
              </a:rPr>
              <a:t>Engine</a:t>
            </a:r>
            <a:r>
              <a:rPr lang="sr-Latn-RS" sz="2400" dirty="0">
                <a:cs typeface="Calibri"/>
              </a:rPr>
              <a:t> za vremenske serije sa visokim performansama</a:t>
            </a:r>
          </a:p>
          <a:p>
            <a:pPr>
              <a:buClr>
                <a:srgbClr val="FFFFFF"/>
              </a:buClr>
            </a:pPr>
            <a:endParaRPr lang="sr-Latn-RS">
              <a:cs typeface="Calibri"/>
            </a:endParaRPr>
          </a:p>
        </p:txBody>
      </p:sp>
      <p:pic>
        <p:nvPicPr>
          <p:cNvPr id="4" name="Slika 4">
            <a:extLst>
              <a:ext uri="{FF2B5EF4-FFF2-40B4-BE49-F238E27FC236}">
                <a16:creationId xmlns:a16="http://schemas.microsoft.com/office/drawing/2014/main" id="{6D2DD8A9-9ABD-F5F5-08AE-A1219EAFA942}"/>
              </a:ext>
            </a:extLst>
          </p:cNvPr>
          <p:cNvPicPr>
            <a:picLocks noChangeAspect="1"/>
          </p:cNvPicPr>
          <p:nvPr/>
        </p:nvPicPr>
        <p:blipFill>
          <a:blip r:embed="rId2"/>
          <a:stretch>
            <a:fillRect/>
          </a:stretch>
        </p:blipFill>
        <p:spPr>
          <a:xfrm>
            <a:off x="6268192" y="604677"/>
            <a:ext cx="5157849" cy="1907920"/>
          </a:xfrm>
          <a:prstGeom prst="rect">
            <a:avLst/>
          </a:prstGeom>
        </p:spPr>
      </p:pic>
      <p:pic>
        <p:nvPicPr>
          <p:cNvPr id="5" name="Slika 5" descr="Slika na kojoj se nalazi tekst, snimak ekrana, monitor, ekran&#10;&#10;Opis je automatski generisan">
            <a:extLst>
              <a:ext uri="{FF2B5EF4-FFF2-40B4-BE49-F238E27FC236}">
                <a16:creationId xmlns:a16="http://schemas.microsoft.com/office/drawing/2014/main" id="{FD9F8BA1-D372-D029-2581-C0075E94BEF9}"/>
              </a:ext>
            </a:extLst>
          </p:cNvPr>
          <p:cNvPicPr>
            <a:picLocks noChangeAspect="1"/>
          </p:cNvPicPr>
          <p:nvPr/>
        </p:nvPicPr>
        <p:blipFill>
          <a:blip r:embed="rId3"/>
          <a:stretch>
            <a:fillRect/>
          </a:stretch>
        </p:blipFill>
        <p:spPr>
          <a:xfrm>
            <a:off x="6000998" y="2656607"/>
            <a:ext cx="5840680" cy="3583378"/>
          </a:xfrm>
          <a:prstGeom prst="rect">
            <a:avLst/>
          </a:prstGeom>
        </p:spPr>
      </p:pic>
    </p:spTree>
    <p:extLst>
      <p:ext uri="{BB962C8B-B14F-4D97-AF65-F5344CB8AC3E}">
        <p14:creationId xmlns:p14="http://schemas.microsoft.com/office/powerpoint/2010/main" val="616457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116808D-6B72-8491-0F19-BA00861E597B}"/>
              </a:ext>
            </a:extLst>
          </p:cNvPr>
          <p:cNvSpPr>
            <a:spLocks noGrp="1"/>
          </p:cNvSpPr>
          <p:nvPr>
            <p:ph type="title"/>
          </p:nvPr>
        </p:nvSpPr>
        <p:spPr>
          <a:xfrm>
            <a:off x="735282" y="530431"/>
            <a:ext cx="2105685" cy="1189073"/>
          </a:xfrm>
        </p:spPr>
        <p:txBody>
          <a:bodyPr/>
          <a:lstStyle/>
          <a:p>
            <a:r>
              <a:rPr lang="sr-Latn-RS" err="1">
                <a:cs typeface="Calibri Light"/>
              </a:rPr>
              <a:t>influxdb</a:t>
            </a:r>
            <a:endParaRPr lang="sr-Latn-RS" err="1"/>
          </a:p>
        </p:txBody>
      </p:sp>
      <p:pic>
        <p:nvPicPr>
          <p:cNvPr id="4" name="Slika 4" descr="Slika na kojoj se nalazi sto&#10;&#10;Opis je automatski generisan">
            <a:extLst>
              <a:ext uri="{FF2B5EF4-FFF2-40B4-BE49-F238E27FC236}">
                <a16:creationId xmlns:a16="http://schemas.microsoft.com/office/drawing/2014/main" id="{D525D0AE-A010-42F5-6090-86F4E42BB264}"/>
              </a:ext>
            </a:extLst>
          </p:cNvPr>
          <p:cNvPicPr>
            <a:picLocks noGrp="1" noChangeAspect="1"/>
          </p:cNvPicPr>
          <p:nvPr>
            <p:ph idx="1"/>
          </p:nvPr>
        </p:nvPicPr>
        <p:blipFill>
          <a:blip r:embed="rId2"/>
          <a:stretch>
            <a:fillRect/>
          </a:stretch>
        </p:blipFill>
        <p:spPr>
          <a:xfrm>
            <a:off x="565914" y="1924353"/>
            <a:ext cx="7244030" cy="3649133"/>
          </a:xfrm>
        </p:spPr>
      </p:pic>
      <p:sp>
        <p:nvSpPr>
          <p:cNvPr id="5" name="Okvir za tekst 4">
            <a:extLst>
              <a:ext uri="{FF2B5EF4-FFF2-40B4-BE49-F238E27FC236}">
                <a16:creationId xmlns:a16="http://schemas.microsoft.com/office/drawing/2014/main" id="{7C1546C8-12A2-0A5C-3054-E37CDCBAFFD9}"/>
              </a:ext>
            </a:extLst>
          </p:cNvPr>
          <p:cNvSpPr txBox="1"/>
          <p:nvPr/>
        </p:nvSpPr>
        <p:spPr>
          <a:xfrm>
            <a:off x="7981208" y="1279895"/>
            <a:ext cx="380789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r-Latn-RS" sz="2400" err="1">
                <a:cs typeface="Calibri"/>
              </a:rPr>
              <a:t>Bilduj</a:t>
            </a:r>
            <a:r>
              <a:rPr lang="sr-Latn-RS" sz="2400" dirty="0">
                <a:cs typeface="Calibri"/>
              </a:rPr>
              <a:t> jednom, a </a:t>
            </a:r>
            <a:r>
              <a:rPr lang="sr-Latn-RS" sz="2400" err="1">
                <a:cs typeface="Calibri"/>
              </a:rPr>
              <a:t>deploy</a:t>
            </a:r>
            <a:r>
              <a:rPr lang="sr-Latn-RS" sz="2400" dirty="0">
                <a:cs typeface="Calibri"/>
              </a:rPr>
              <a:t> na više okruženja i produkata</a:t>
            </a:r>
          </a:p>
          <a:p>
            <a:pPr marL="285750" indent="-285750">
              <a:buFont typeface="Arial"/>
              <a:buChar char="•"/>
            </a:pPr>
            <a:r>
              <a:rPr lang="sr-Latn-RS" sz="2400" dirty="0">
                <a:cs typeface="Calibri"/>
              </a:rPr>
              <a:t>Mogućnost pokretanja na </a:t>
            </a:r>
            <a:r>
              <a:rPr lang="sr-Latn-RS" sz="2400" err="1">
                <a:cs typeface="Calibri"/>
              </a:rPr>
              <a:t>cloud</a:t>
            </a:r>
            <a:r>
              <a:rPr lang="sr-Latn-RS" sz="2400" dirty="0">
                <a:cs typeface="Calibri"/>
              </a:rPr>
              <a:t>-u, </a:t>
            </a:r>
            <a:r>
              <a:rPr lang="sr-Latn-RS" sz="2400" err="1">
                <a:cs typeface="Calibri"/>
              </a:rPr>
              <a:t>edge</a:t>
            </a:r>
            <a:r>
              <a:rPr lang="sr-Latn-RS" sz="2400" dirty="0">
                <a:cs typeface="Calibri"/>
              </a:rPr>
              <a:t>-u, ili u lokalnom okruženju</a:t>
            </a:r>
          </a:p>
          <a:p>
            <a:pPr marL="285750" indent="-285750">
              <a:buFont typeface="Arial"/>
              <a:buChar char="•"/>
            </a:pPr>
            <a:endParaRPr lang="sr-Latn-RS" sz="2400" dirty="0">
              <a:cs typeface="Calibri"/>
            </a:endParaRPr>
          </a:p>
          <a:p>
            <a:pPr marL="285750" indent="-285750">
              <a:buFont typeface="Arial"/>
              <a:buChar char="•"/>
            </a:pPr>
            <a:r>
              <a:rPr lang="sr-Latn-RS" sz="2400" dirty="0">
                <a:cs typeface="Calibri"/>
              </a:rPr>
              <a:t>U ovom projektu, </a:t>
            </a:r>
            <a:r>
              <a:rPr lang="sr-Latn-RS" sz="2400" err="1">
                <a:cs typeface="Calibri"/>
              </a:rPr>
              <a:t>influxdb</a:t>
            </a:r>
            <a:r>
              <a:rPr lang="sr-Latn-RS" sz="2400" dirty="0">
                <a:cs typeface="Calibri"/>
              </a:rPr>
              <a:t>, kao i ostale komponente, je </a:t>
            </a:r>
            <a:r>
              <a:rPr lang="sr-Latn-RS" sz="2400" err="1">
                <a:cs typeface="Calibri"/>
              </a:rPr>
              <a:t>kontejnerizovan</a:t>
            </a:r>
            <a:r>
              <a:rPr lang="sr-Latn-RS" sz="2400" dirty="0">
                <a:cs typeface="Calibri"/>
              </a:rPr>
              <a:t> i pokreće se u </a:t>
            </a:r>
            <a:r>
              <a:rPr lang="sr-Latn-RS" sz="2400" err="1">
                <a:cs typeface="Calibri"/>
              </a:rPr>
              <a:t>docker</a:t>
            </a:r>
            <a:r>
              <a:rPr lang="sr-Latn-RS" sz="2400" dirty="0">
                <a:cs typeface="Calibri"/>
              </a:rPr>
              <a:t>-u </a:t>
            </a:r>
          </a:p>
        </p:txBody>
      </p:sp>
    </p:spTree>
    <p:extLst>
      <p:ext uri="{BB962C8B-B14F-4D97-AF65-F5344CB8AC3E}">
        <p14:creationId xmlns:p14="http://schemas.microsoft.com/office/powerpoint/2010/main" val="572729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CEDC-984C-0F54-EF2C-EED4CEBC6B6B}"/>
              </a:ext>
            </a:extLst>
          </p:cNvPr>
          <p:cNvSpPr>
            <a:spLocks noGrp="1"/>
          </p:cNvSpPr>
          <p:nvPr>
            <p:ph type="title"/>
          </p:nvPr>
        </p:nvSpPr>
        <p:spPr>
          <a:xfrm>
            <a:off x="685801" y="83127"/>
            <a:ext cx="10131425" cy="1456267"/>
          </a:xfrm>
        </p:spPr>
        <p:txBody>
          <a:bodyPr/>
          <a:lstStyle/>
          <a:p>
            <a:r>
              <a:rPr lang="en-US">
                <a:cs typeface="Calibri Light"/>
              </a:rPr>
              <a:t>INFLUXDB DASHBOARD</a:t>
            </a:r>
            <a:endParaRPr lang="en-US"/>
          </a:p>
        </p:txBody>
      </p:sp>
      <p:pic>
        <p:nvPicPr>
          <p:cNvPr id="4" name="Picture 4">
            <a:extLst>
              <a:ext uri="{FF2B5EF4-FFF2-40B4-BE49-F238E27FC236}">
                <a16:creationId xmlns:a16="http://schemas.microsoft.com/office/drawing/2014/main" id="{204D23FB-D791-FD05-0C73-978FDDEE0766}"/>
              </a:ext>
            </a:extLst>
          </p:cNvPr>
          <p:cNvPicPr>
            <a:picLocks noGrp="1" noChangeAspect="1"/>
          </p:cNvPicPr>
          <p:nvPr>
            <p:ph idx="1"/>
          </p:nvPr>
        </p:nvPicPr>
        <p:blipFill>
          <a:blip r:embed="rId2"/>
          <a:stretch>
            <a:fillRect/>
          </a:stretch>
        </p:blipFill>
        <p:spPr>
          <a:xfrm>
            <a:off x="679470" y="1296940"/>
            <a:ext cx="10642852" cy="5173132"/>
          </a:xfrm>
        </p:spPr>
      </p:pic>
    </p:spTree>
    <p:extLst>
      <p:ext uri="{BB962C8B-B14F-4D97-AF65-F5344CB8AC3E}">
        <p14:creationId xmlns:p14="http://schemas.microsoft.com/office/powerpoint/2010/main" val="3552280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3F4A6476-ABA2-E9B6-D79E-23400F9E6D93}"/>
              </a:ext>
            </a:extLst>
          </p:cNvPr>
          <p:cNvSpPr>
            <a:spLocks noGrp="1"/>
          </p:cNvSpPr>
          <p:nvPr>
            <p:ph type="title"/>
          </p:nvPr>
        </p:nvSpPr>
        <p:spPr>
          <a:xfrm>
            <a:off x="933204" y="985652"/>
            <a:ext cx="2659867" cy="1456267"/>
          </a:xfrm>
        </p:spPr>
        <p:txBody>
          <a:bodyPr/>
          <a:lstStyle/>
          <a:p>
            <a:r>
              <a:rPr lang="sr-Latn-RS">
                <a:cs typeface="Calibri Light"/>
              </a:rPr>
              <a:t>web </a:t>
            </a:r>
            <a:r>
              <a:rPr lang="sr-Latn-RS" err="1">
                <a:cs typeface="Calibri Light"/>
              </a:rPr>
              <a:t>api</a:t>
            </a:r>
            <a:endParaRPr lang="sr-Latn-RS" err="1"/>
          </a:p>
        </p:txBody>
      </p:sp>
      <p:sp>
        <p:nvSpPr>
          <p:cNvPr id="3" name="Čuvar mesta za sadržaj 2">
            <a:extLst>
              <a:ext uri="{FF2B5EF4-FFF2-40B4-BE49-F238E27FC236}">
                <a16:creationId xmlns:a16="http://schemas.microsoft.com/office/drawing/2014/main" id="{C8394E14-DC8C-1B8C-7F41-5B33CD6AE45A}"/>
              </a:ext>
            </a:extLst>
          </p:cNvPr>
          <p:cNvSpPr>
            <a:spLocks noGrp="1"/>
          </p:cNvSpPr>
          <p:nvPr>
            <p:ph idx="1"/>
          </p:nvPr>
        </p:nvSpPr>
        <p:spPr>
          <a:xfrm>
            <a:off x="646217" y="2874379"/>
            <a:ext cx="7822334" cy="3561717"/>
          </a:xfrm>
        </p:spPr>
        <p:txBody>
          <a:bodyPr vert="horz" lIns="91440" tIns="45720" rIns="91440" bIns="45720" rtlCol="0" anchor="t">
            <a:normAutofit/>
          </a:bodyPr>
          <a:lstStyle/>
          <a:p>
            <a:r>
              <a:rPr lang="sr-Latn-RS" sz="2400" dirty="0">
                <a:cs typeface="Calibri"/>
              </a:rPr>
              <a:t>Struktura aplikacije prikazana na slici</a:t>
            </a:r>
          </a:p>
          <a:p>
            <a:pPr>
              <a:buClr>
                <a:srgbClr val="FFFFFF"/>
              </a:buClr>
            </a:pPr>
            <a:r>
              <a:rPr lang="sr-Latn-RS" sz="2400" dirty="0">
                <a:cs typeface="Calibri"/>
              </a:rPr>
              <a:t>Kontroleri osluškuju i prihvataju zahteve</a:t>
            </a:r>
          </a:p>
          <a:p>
            <a:pPr>
              <a:buClr>
                <a:srgbClr val="FFFFFF"/>
              </a:buClr>
            </a:pPr>
            <a:r>
              <a:rPr lang="sr-Latn-RS" sz="2400" dirty="0">
                <a:cs typeface="Calibri"/>
              </a:rPr>
              <a:t>Modeli oblikuju podatke tako da se lako pribavljaju iz zahteva i upisuju u bazu</a:t>
            </a:r>
          </a:p>
          <a:p>
            <a:pPr>
              <a:buClr>
                <a:srgbClr val="FFFFFF"/>
              </a:buClr>
            </a:pPr>
            <a:r>
              <a:rPr lang="sr-Latn-RS" sz="2400" dirty="0">
                <a:cs typeface="Calibri"/>
              </a:rPr>
              <a:t>Servisi predstavljaju sponu između aplikacije i baze i obavljaju upis i čitanje</a:t>
            </a:r>
          </a:p>
        </p:txBody>
      </p:sp>
      <p:pic>
        <p:nvPicPr>
          <p:cNvPr id="4" name="Slika 4">
            <a:extLst>
              <a:ext uri="{FF2B5EF4-FFF2-40B4-BE49-F238E27FC236}">
                <a16:creationId xmlns:a16="http://schemas.microsoft.com/office/drawing/2014/main" id="{C922DB0E-17A5-C984-C1B3-E33F5DAE1AA4}"/>
              </a:ext>
            </a:extLst>
          </p:cNvPr>
          <p:cNvPicPr>
            <a:picLocks noChangeAspect="1"/>
          </p:cNvPicPr>
          <p:nvPr/>
        </p:nvPicPr>
        <p:blipFill>
          <a:blip r:embed="rId2"/>
          <a:stretch>
            <a:fillRect/>
          </a:stretch>
        </p:blipFill>
        <p:spPr>
          <a:xfrm>
            <a:off x="8750630" y="2817607"/>
            <a:ext cx="2667000" cy="2143125"/>
          </a:xfrm>
          <a:prstGeom prst="rect">
            <a:avLst/>
          </a:prstGeom>
        </p:spPr>
      </p:pic>
    </p:spTree>
    <p:extLst>
      <p:ext uri="{BB962C8B-B14F-4D97-AF65-F5344CB8AC3E}">
        <p14:creationId xmlns:p14="http://schemas.microsoft.com/office/powerpoint/2010/main" val="3013527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C4D6981-1D11-C435-5D5B-1C0C6F3D17D5}"/>
              </a:ext>
            </a:extLst>
          </p:cNvPr>
          <p:cNvSpPr>
            <a:spLocks noGrp="1"/>
          </p:cNvSpPr>
          <p:nvPr>
            <p:ph type="title"/>
          </p:nvPr>
        </p:nvSpPr>
        <p:spPr>
          <a:xfrm>
            <a:off x="720437" y="332509"/>
            <a:ext cx="10131425" cy="1456267"/>
          </a:xfrm>
        </p:spPr>
        <p:txBody>
          <a:bodyPr/>
          <a:lstStyle/>
          <a:p>
            <a:r>
              <a:rPr lang="sr-Latn-RS">
                <a:cs typeface="Calibri Light"/>
              </a:rPr>
              <a:t>kontroleri</a:t>
            </a:r>
            <a:endParaRPr lang="sr-Latn-RS"/>
          </a:p>
        </p:txBody>
      </p:sp>
      <p:sp>
        <p:nvSpPr>
          <p:cNvPr id="3" name="Čuvar mesta za sadržaj 2">
            <a:extLst>
              <a:ext uri="{FF2B5EF4-FFF2-40B4-BE49-F238E27FC236}">
                <a16:creationId xmlns:a16="http://schemas.microsoft.com/office/drawing/2014/main" id="{AF262235-40EE-93FB-DD0C-154900DFB5B0}"/>
              </a:ext>
            </a:extLst>
          </p:cNvPr>
          <p:cNvSpPr>
            <a:spLocks noGrp="1"/>
          </p:cNvSpPr>
          <p:nvPr>
            <p:ph idx="1"/>
          </p:nvPr>
        </p:nvSpPr>
        <p:spPr>
          <a:xfrm>
            <a:off x="558801" y="1888067"/>
            <a:ext cx="8500217" cy="4762444"/>
          </a:xfrm>
        </p:spPr>
        <p:txBody>
          <a:bodyPr vert="horz" lIns="91440" tIns="45720" rIns="91440" bIns="45720" rtlCol="0" anchor="ctr">
            <a:noAutofit/>
          </a:bodyPr>
          <a:lstStyle/>
          <a:p>
            <a:r>
              <a:rPr lang="sr-Latn-RS" sz="2400" dirty="0">
                <a:cs typeface="Calibri"/>
              </a:rPr>
              <a:t>Aplikacija ima tri osnovne funkcije: </a:t>
            </a:r>
            <a:br>
              <a:rPr lang="sr-Latn-RS" sz="2400" dirty="0">
                <a:cs typeface="Calibri"/>
              </a:rPr>
            </a:br>
            <a:r>
              <a:rPr lang="sr-Latn-RS" sz="2400" dirty="0">
                <a:cs typeface="Calibri"/>
              </a:rPr>
              <a:t>upis vremenskih, serijskih podataka u bazu, </a:t>
            </a:r>
            <a:br>
              <a:rPr lang="sr-Latn-RS" sz="2400" dirty="0">
                <a:cs typeface="Calibri"/>
              </a:rPr>
            </a:br>
            <a:r>
              <a:rPr lang="sr-Latn-RS" sz="2400" dirty="0">
                <a:cs typeface="Calibri"/>
              </a:rPr>
              <a:t>upis upozorenja u bazu i upis kritičnih alarma u bazu</a:t>
            </a:r>
          </a:p>
          <a:p>
            <a:pPr>
              <a:buClr>
                <a:srgbClr val="FFFFFF"/>
              </a:buClr>
            </a:pPr>
            <a:r>
              <a:rPr lang="sr-Latn-RS" sz="2400" dirty="0">
                <a:cs typeface="Calibri"/>
              </a:rPr>
              <a:t>Za ove svrhe kreirana su tri kontrolera,</a:t>
            </a:r>
            <a:br>
              <a:rPr lang="sr-Latn-RS" sz="2400" dirty="0">
                <a:cs typeface="Calibri"/>
              </a:rPr>
            </a:br>
            <a:r>
              <a:rPr lang="sr-Latn-RS" sz="2400" dirty="0">
                <a:cs typeface="Calibri"/>
              </a:rPr>
              <a:t> </a:t>
            </a:r>
            <a:r>
              <a:rPr lang="sr-Latn-RS" sz="2400" dirty="0" err="1">
                <a:cs typeface="Calibri"/>
              </a:rPr>
              <a:t>MonitoringDataController</a:t>
            </a:r>
            <a:r>
              <a:rPr lang="sr-Latn-RS" sz="2400" dirty="0">
                <a:cs typeface="Calibri"/>
              </a:rPr>
              <a:t>, </a:t>
            </a:r>
            <a:r>
              <a:rPr lang="sr-Latn-RS" sz="2400" dirty="0" err="1">
                <a:cs typeface="Calibri"/>
              </a:rPr>
              <a:t>WarningController</a:t>
            </a:r>
            <a:r>
              <a:rPr lang="sr-Latn-RS" sz="2400" dirty="0">
                <a:cs typeface="Calibri"/>
              </a:rPr>
              <a:t>, </a:t>
            </a:r>
            <a:r>
              <a:rPr lang="sr-Latn-RS" sz="2400" dirty="0" err="1">
                <a:cs typeface="Calibri"/>
              </a:rPr>
              <a:t>CriticalAlarmController</a:t>
            </a:r>
            <a:endParaRPr lang="sr-Latn-RS" sz="2400" dirty="0">
              <a:cs typeface="Calibri"/>
            </a:endParaRPr>
          </a:p>
          <a:p>
            <a:pPr>
              <a:buClr>
                <a:srgbClr val="FFFFFF"/>
              </a:buClr>
            </a:pPr>
            <a:r>
              <a:rPr lang="sr-Latn-RS" sz="2400" dirty="0">
                <a:cs typeface="Calibri"/>
              </a:rPr>
              <a:t>Svaki od njih poziva odgovarajuće metode </a:t>
            </a:r>
            <a:r>
              <a:rPr lang="sr-Latn-RS" sz="2400" dirty="0" err="1">
                <a:cs typeface="Calibri"/>
              </a:rPr>
              <a:t>InfluxDB</a:t>
            </a:r>
            <a:r>
              <a:rPr lang="sr-Latn-RS" sz="2400" dirty="0">
                <a:cs typeface="Calibri"/>
              </a:rPr>
              <a:t> servisa</a:t>
            </a:r>
            <a:br>
              <a:rPr lang="sr-Latn-RS" sz="2400" dirty="0">
                <a:cs typeface="Calibri"/>
              </a:rPr>
            </a:br>
            <a:r>
              <a:rPr lang="sr-Latn-RS" sz="2400" dirty="0">
                <a:cs typeface="Calibri"/>
              </a:rPr>
              <a:t>za upis u bazu</a:t>
            </a:r>
          </a:p>
          <a:p>
            <a:pPr>
              <a:buClr>
                <a:srgbClr val="FFFFFF"/>
              </a:buClr>
            </a:pPr>
            <a:r>
              <a:rPr lang="sr-Latn-RS" sz="2400" dirty="0">
                <a:cs typeface="Calibri"/>
              </a:rPr>
              <a:t>Servis je kontrolerima dostupan zahvaljujući ugrađenom </a:t>
            </a:r>
            <a:r>
              <a:rPr lang="sr-Latn-RS" sz="2400" dirty="0" err="1">
                <a:cs typeface="Calibri"/>
              </a:rPr>
              <a:t>Dependency</a:t>
            </a:r>
            <a:r>
              <a:rPr lang="sr-Latn-RS" sz="2400" dirty="0">
                <a:cs typeface="Calibri"/>
              </a:rPr>
              <a:t> </a:t>
            </a:r>
            <a:r>
              <a:rPr lang="sr-Latn-RS" sz="2400" dirty="0" err="1">
                <a:cs typeface="Calibri"/>
              </a:rPr>
              <a:t>Injection</a:t>
            </a:r>
            <a:r>
              <a:rPr lang="sr-Latn-RS" sz="2400" dirty="0">
                <a:cs typeface="Calibri"/>
              </a:rPr>
              <a:t>-u</a:t>
            </a:r>
          </a:p>
          <a:p>
            <a:pPr>
              <a:buClr>
                <a:srgbClr val="FFFFFF"/>
              </a:buClr>
            </a:pPr>
            <a:endParaRPr lang="sr-Latn-RS">
              <a:cs typeface="Calibri"/>
            </a:endParaRPr>
          </a:p>
        </p:txBody>
      </p:sp>
      <p:pic>
        <p:nvPicPr>
          <p:cNvPr id="4" name="Slika 4" descr="Slika na kojoj se nalazi tekst&#10;&#10;Opis je automatski generisan">
            <a:extLst>
              <a:ext uri="{FF2B5EF4-FFF2-40B4-BE49-F238E27FC236}">
                <a16:creationId xmlns:a16="http://schemas.microsoft.com/office/drawing/2014/main" id="{D4DC3671-82C1-A453-4527-D540ED4C9A26}"/>
              </a:ext>
            </a:extLst>
          </p:cNvPr>
          <p:cNvPicPr>
            <a:picLocks noChangeAspect="1"/>
          </p:cNvPicPr>
          <p:nvPr/>
        </p:nvPicPr>
        <p:blipFill>
          <a:blip r:embed="rId2"/>
          <a:stretch>
            <a:fillRect/>
          </a:stretch>
        </p:blipFill>
        <p:spPr>
          <a:xfrm>
            <a:off x="8188036" y="2759221"/>
            <a:ext cx="3307277" cy="1517687"/>
          </a:xfrm>
          <a:prstGeom prst="rect">
            <a:avLst/>
          </a:prstGeom>
        </p:spPr>
      </p:pic>
    </p:spTree>
    <p:extLst>
      <p:ext uri="{BB962C8B-B14F-4D97-AF65-F5344CB8AC3E}">
        <p14:creationId xmlns:p14="http://schemas.microsoft.com/office/powerpoint/2010/main" val="1392654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Čuvar mesta za sadržaj 2">
            <a:extLst>
              <a:ext uri="{FF2B5EF4-FFF2-40B4-BE49-F238E27FC236}">
                <a16:creationId xmlns:a16="http://schemas.microsoft.com/office/drawing/2014/main" id="{0D7C9AEF-817C-626D-E8C8-2F5B23118B77}"/>
              </a:ext>
            </a:extLst>
          </p:cNvPr>
          <p:cNvSpPr>
            <a:spLocks noGrp="1"/>
          </p:cNvSpPr>
          <p:nvPr>
            <p:ph idx="1"/>
          </p:nvPr>
        </p:nvSpPr>
        <p:spPr>
          <a:xfrm>
            <a:off x="485932" y="368231"/>
            <a:ext cx="11318146" cy="1338150"/>
          </a:xfrm>
        </p:spPr>
        <p:txBody>
          <a:bodyPr/>
          <a:lstStyle/>
          <a:p>
            <a:pPr>
              <a:buNone/>
            </a:pPr>
            <a:r>
              <a:rPr lang="sr-Latn-RS" sz="3200" err="1"/>
              <a:t>MonitoringDataController</a:t>
            </a:r>
            <a:r>
              <a:rPr lang="sr-Latn-RS" sz="3200"/>
              <a:t>                          </a:t>
            </a:r>
            <a:r>
              <a:rPr lang="sr-Latn-RS" sz="3200" err="1"/>
              <a:t>Warning</a:t>
            </a:r>
            <a:r>
              <a:rPr lang="sr-Latn-RS" sz="3200"/>
              <a:t>/Alarm </a:t>
            </a:r>
            <a:r>
              <a:rPr lang="sr-Latn-RS" sz="3200" err="1"/>
              <a:t>Controller</a:t>
            </a:r>
            <a:endParaRPr lang="sr-Latn-RS" sz="3200" err="1">
              <a:cs typeface="Calibri"/>
            </a:endParaRPr>
          </a:p>
        </p:txBody>
      </p:sp>
      <p:pic>
        <p:nvPicPr>
          <p:cNvPr id="4" name="Slika 4" descr="Slika na kojoj se nalazi tekst&#10;&#10;Opis je automatski generisan">
            <a:extLst>
              <a:ext uri="{FF2B5EF4-FFF2-40B4-BE49-F238E27FC236}">
                <a16:creationId xmlns:a16="http://schemas.microsoft.com/office/drawing/2014/main" id="{98BEEAE4-C123-BAEC-95C9-1488AAC8C8D0}"/>
              </a:ext>
            </a:extLst>
          </p:cNvPr>
          <p:cNvPicPr>
            <a:picLocks noChangeAspect="1"/>
          </p:cNvPicPr>
          <p:nvPr/>
        </p:nvPicPr>
        <p:blipFill>
          <a:blip r:embed="rId2"/>
          <a:stretch>
            <a:fillRect/>
          </a:stretch>
        </p:blipFill>
        <p:spPr>
          <a:xfrm>
            <a:off x="252335" y="2074850"/>
            <a:ext cx="6340840" cy="3482791"/>
          </a:xfrm>
          <a:prstGeom prst="rect">
            <a:avLst/>
          </a:prstGeom>
        </p:spPr>
      </p:pic>
      <p:pic>
        <p:nvPicPr>
          <p:cNvPr id="5" name="Slika 5" descr="Slika na kojoj se nalazi tekst&#10;&#10;Opis je automatski generisan">
            <a:extLst>
              <a:ext uri="{FF2B5EF4-FFF2-40B4-BE49-F238E27FC236}">
                <a16:creationId xmlns:a16="http://schemas.microsoft.com/office/drawing/2014/main" id="{14987A2B-17F7-739C-44BF-1274D3352508}"/>
              </a:ext>
            </a:extLst>
          </p:cNvPr>
          <p:cNvPicPr>
            <a:picLocks noChangeAspect="1"/>
          </p:cNvPicPr>
          <p:nvPr/>
        </p:nvPicPr>
        <p:blipFill>
          <a:blip r:embed="rId3"/>
          <a:stretch>
            <a:fillRect/>
          </a:stretch>
        </p:blipFill>
        <p:spPr>
          <a:xfrm>
            <a:off x="6848006" y="2207219"/>
            <a:ext cx="5079167" cy="3218053"/>
          </a:xfrm>
          <a:prstGeom prst="rect">
            <a:avLst/>
          </a:prstGeom>
        </p:spPr>
      </p:pic>
    </p:spTree>
    <p:extLst>
      <p:ext uri="{BB962C8B-B14F-4D97-AF65-F5344CB8AC3E}">
        <p14:creationId xmlns:p14="http://schemas.microsoft.com/office/powerpoint/2010/main" val="756089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73DF961D-9BD8-A512-102A-EB29DA73B7C1}"/>
              </a:ext>
            </a:extLst>
          </p:cNvPr>
          <p:cNvSpPr>
            <a:spLocks noGrp="1"/>
          </p:cNvSpPr>
          <p:nvPr>
            <p:ph type="title"/>
          </p:nvPr>
        </p:nvSpPr>
        <p:spPr>
          <a:xfrm>
            <a:off x="1032933" y="4538133"/>
            <a:ext cx="10127192" cy="931341"/>
          </a:xfrm>
        </p:spPr>
        <p:txBody>
          <a:bodyPr vert="horz" lIns="91440" tIns="45720" rIns="91440" bIns="45720" rtlCol="0" anchor="b">
            <a:normAutofit/>
          </a:bodyPr>
          <a:lstStyle/>
          <a:p>
            <a:pPr algn="r"/>
            <a:r>
              <a:rPr lang="en-US" sz="4000"/>
              <a:t>Influxdb servis</a:t>
            </a:r>
          </a:p>
        </p:txBody>
      </p:sp>
      <p:sp>
        <p:nvSpPr>
          <p:cNvPr id="3" name="Čuvar mesta za sadržaj 2">
            <a:extLst>
              <a:ext uri="{FF2B5EF4-FFF2-40B4-BE49-F238E27FC236}">
                <a16:creationId xmlns:a16="http://schemas.microsoft.com/office/drawing/2014/main" id="{E155B1D3-6321-07EB-2663-A21FAEA04023}"/>
              </a:ext>
            </a:extLst>
          </p:cNvPr>
          <p:cNvSpPr>
            <a:spLocks noGrp="1"/>
          </p:cNvSpPr>
          <p:nvPr>
            <p:ph idx="1"/>
          </p:nvPr>
        </p:nvSpPr>
        <p:spPr>
          <a:xfrm>
            <a:off x="783937" y="5472554"/>
            <a:ext cx="10387733" cy="787391"/>
          </a:xfrm>
        </p:spPr>
        <p:txBody>
          <a:bodyPr vert="horz" lIns="91440" tIns="45720" rIns="91440" bIns="45720" rtlCol="0" anchor="t">
            <a:normAutofit/>
          </a:bodyPr>
          <a:lstStyle/>
          <a:p>
            <a:pPr marL="0" indent="0" algn="r">
              <a:buNone/>
            </a:pPr>
            <a:r>
              <a:rPr lang="en-US" sz="2400" cap="all" dirty="0"/>
              <a:t>Servis </a:t>
            </a:r>
            <a:r>
              <a:rPr lang="en-US" sz="2400" cap="all" dirty="0" err="1"/>
              <a:t>klasa</a:t>
            </a:r>
            <a:r>
              <a:rPr lang="en-US" sz="2400" cap="all" dirty="0"/>
              <a:t> </a:t>
            </a:r>
            <a:r>
              <a:rPr lang="en-US" sz="2400" cap="all" dirty="0" err="1"/>
              <a:t>pruža</a:t>
            </a:r>
            <a:r>
              <a:rPr lang="en-US" sz="2400" cap="all" dirty="0"/>
              <a:t> </a:t>
            </a:r>
            <a:r>
              <a:rPr lang="en-US" sz="2400" cap="all" dirty="0" err="1"/>
              <a:t>funkcionalnosti</a:t>
            </a:r>
            <a:r>
              <a:rPr lang="en-US" sz="2400" cap="all" dirty="0"/>
              <a:t> </a:t>
            </a:r>
            <a:r>
              <a:rPr lang="en-US" sz="2400" cap="all" dirty="0" err="1"/>
              <a:t>upisa</a:t>
            </a:r>
            <a:r>
              <a:rPr lang="en-US" sz="2400" cap="all" dirty="0"/>
              <a:t> </a:t>
            </a:r>
            <a:r>
              <a:rPr lang="en-US" sz="2400" cap="all" dirty="0" err="1"/>
              <a:t>i</a:t>
            </a:r>
            <a:r>
              <a:rPr lang="en-US" sz="2400" cap="all" dirty="0"/>
              <a:t> </a:t>
            </a:r>
            <a:r>
              <a:rPr lang="en-US" sz="2400" cap="all" dirty="0" err="1"/>
              <a:t>čitanja</a:t>
            </a:r>
            <a:r>
              <a:rPr lang="en-US" sz="2400" cap="all" dirty="0"/>
              <a:t> </a:t>
            </a:r>
            <a:r>
              <a:rPr lang="en-US" sz="2400" cap="all" dirty="0" err="1"/>
              <a:t>iz</a:t>
            </a:r>
            <a:r>
              <a:rPr lang="en-US" sz="2400" cap="all" dirty="0"/>
              <a:t> Influx </a:t>
            </a:r>
            <a:r>
              <a:rPr lang="en-US" sz="2400" cap="all" dirty="0" err="1"/>
              <a:t>baze</a:t>
            </a:r>
            <a:endParaRPr lang="en-US" sz="2400" cap="all">
              <a:cs typeface="Calibri"/>
            </a:endParaRPr>
          </a:p>
        </p:txBody>
      </p:sp>
      <p:pic>
        <p:nvPicPr>
          <p:cNvPr id="4" name="Slika 4" descr="Slika na kojoj se nalazi tekst&#10;&#10;Opis je automatski generisan">
            <a:extLst>
              <a:ext uri="{FF2B5EF4-FFF2-40B4-BE49-F238E27FC236}">
                <a16:creationId xmlns:a16="http://schemas.microsoft.com/office/drawing/2014/main" id="{65A1B161-CFFF-FC91-3A75-0C058CD9ED2B}"/>
              </a:ext>
            </a:extLst>
          </p:cNvPr>
          <p:cNvPicPr>
            <a:picLocks noChangeAspect="1"/>
          </p:cNvPicPr>
          <p:nvPr/>
        </p:nvPicPr>
        <p:blipFill rotWithShape="1">
          <a:blip r:embed="rId4"/>
          <a:srcRect t="37557" r="1" b="3695"/>
          <a:stretch/>
        </p:blipFill>
        <p:spPr>
          <a:xfrm>
            <a:off x="922867" y="645517"/>
            <a:ext cx="1034626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191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1931E2E7-F31C-BCE4-E1F7-00A1A6761CA6}"/>
              </a:ext>
            </a:extLst>
          </p:cNvPr>
          <p:cNvSpPr>
            <a:spLocks noGrp="1"/>
          </p:cNvSpPr>
          <p:nvPr>
            <p:ph type="title"/>
          </p:nvPr>
        </p:nvSpPr>
        <p:spPr/>
        <p:txBody>
          <a:bodyPr/>
          <a:lstStyle/>
          <a:p>
            <a:r>
              <a:rPr lang="sr-Latn-RS">
                <a:cs typeface="Calibri Light"/>
              </a:rPr>
              <a:t>modeli</a:t>
            </a:r>
            <a:endParaRPr lang="sr-Latn-RS"/>
          </a:p>
        </p:txBody>
      </p:sp>
      <p:sp>
        <p:nvSpPr>
          <p:cNvPr id="3" name="Čuvar mesta za sadržaj 2">
            <a:extLst>
              <a:ext uri="{FF2B5EF4-FFF2-40B4-BE49-F238E27FC236}">
                <a16:creationId xmlns:a16="http://schemas.microsoft.com/office/drawing/2014/main" id="{81D17DB5-277E-9EDB-0EFD-EDE95826DD5E}"/>
              </a:ext>
            </a:extLst>
          </p:cNvPr>
          <p:cNvSpPr>
            <a:spLocks noGrp="1"/>
          </p:cNvSpPr>
          <p:nvPr>
            <p:ph idx="1"/>
          </p:nvPr>
        </p:nvSpPr>
        <p:spPr>
          <a:xfrm>
            <a:off x="200892" y="2142067"/>
            <a:ext cx="8607424" cy="4119198"/>
          </a:xfrm>
        </p:spPr>
        <p:txBody>
          <a:bodyPr vert="horz" lIns="91440" tIns="45720" rIns="91440" bIns="45720" rtlCol="0" anchor="ctr">
            <a:noAutofit/>
          </a:bodyPr>
          <a:lstStyle/>
          <a:p>
            <a:r>
              <a:rPr lang="sr-Latn-RS" sz="2400" dirty="0">
                <a:cs typeface="Calibri"/>
              </a:rPr>
              <a:t>Modeli omogućavaju normalan tok aplikacije i razmenu podataka</a:t>
            </a:r>
          </a:p>
          <a:p>
            <a:pPr>
              <a:buClr>
                <a:srgbClr val="FFFFFF"/>
              </a:buClr>
            </a:pPr>
            <a:r>
              <a:rPr lang="sr-Latn-RS" sz="2400" dirty="0" err="1">
                <a:cs typeface="Calibri"/>
              </a:rPr>
              <a:t>Warning</a:t>
            </a:r>
            <a:r>
              <a:rPr lang="sr-Latn-RS" sz="2400" dirty="0">
                <a:cs typeface="Calibri"/>
              </a:rPr>
              <a:t> i </a:t>
            </a:r>
            <a:r>
              <a:rPr lang="sr-Latn-RS" sz="2400" dirty="0" err="1">
                <a:cs typeface="Calibri"/>
              </a:rPr>
              <a:t>CriticalAlarm</a:t>
            </a:r>
            <a:r>
              <a:rPr lang="sr-Latn-RS" sz="2400" dirty="0">
                <a:cs typeface="Calibri"/>
              </a:rPr>
              <a:t> modeli sadrže podatke o vrednosti koja je izazvala alarm, kao i o vremenu kada se desio</a:t>
            </a:r>
          </a:p>
          <a:p>
            <a:pPr>
              <a:buClr>
                <a:srgbClr val="FFFFFF"/>
              </a:buClr>
            </a:pPr>
            <a:r>
              <a:rPr lang="sr-Latn-RS" sz="2400" err="1">
                <a:cs typeface="Calibri"/>
              </a:rPr>
              <a:t>MonitoringData</a:t>
            </a:r>
            <a:r>
              <a:rPr lang="sr-Latn-RS" sz="2400" dirty="0">
                <a:cs typeface="Calibri"/>
              </a:rPr>
              <a:t> predstavlja podatke koji se prate; u ovom konkretnom slučaju to su pritisak i temperatura, i njihove vremenske markice</a:t>
            </a:r>
          </a:p>
          <a:p>
            <a:pPr>
              <a:buClr>
                <a:srgbClr val="FFFFFF"/>
              </a:buClr>
            </a:pPr>
            <a:r>
              <a:rPr lang="sr-Latn-RS" sz="2400" err="1">
                <a:cs typeface="Calibri"/>
              </a:rPr>
              <a:t>Request</a:t>
            </a:r>
            <a:r>
              <a:rPr lang="sr-Latn-RS" sz="2400" dirty="0">
                <a:cs typeface="Calibri"/>
              </a:rPr>
              <a:t> i </a:t>
            </a:r>
            <a:r>
              <a:rPr lang="sr-Latn-RS" sz="2400" err="1">
                <a:cs typeface="Calibri"/>
              </a:rPr>
              <a:t>Response</a:t>
            </a:r>
            <a:r>
              <a:rPr lang="sr-Latn-RS" sz="2400" dirty="0">
                <a:cs typeface="Calibri"/>
              </a:rPr>
              <a:t> modeli su tu da omoguće komunikaciju sa </a:t>
            </a:r>
            <a:r>
              <a:rPr lang="sr-Latn-RS" sz="2400" err="1">
                <a:cs typeface="Calibri"/>
              </a:rPr>
              <a:t>Streampipes</a:t>
            </a:r>
            <a:r>
              <a:rPr lang="sr-Latn-RS" sz="2400" dirty="0">
                <a:cs typeface="Calibri"/>
              </a:rPr>
              <a:t> delom aplikacije</a:t>
            </a:r>
          </a:p>
        </p:txBody>
      </p:sp>
      <p:pic>
        <p:nvPicPr>
          <p:cNvPr id="4" name="Slika 4">
            <a:extLst>
              <a:ext uri="{FF2B5EF4-FFF2-40B4-BE49-F238E27FC236}">
                <a16:creationId xmlns:a16="http://schemas.microsoft.com/office/drawing/2014/main" id="{04F96CFC-9C6A-4391-106F-BBB823DAEEA2}"/>
              </a:ext>
            </a:extLst>
          </p:cNvPr>
          <p:cNvPicPr>
            <a:picLocks noChangeAspect="1"/>
          </p:cNvPicPr>
          <p:nvPr/>
        </p:nvPicPr>
        <p:blipFill>
          <a:blip r:embed="rId2"/>
          <a:stretch>
            <a:fillRect/>
          </a:stretch>
        </p:blipFill>
        <p:spPr>
          <a:xfrm>
            <a:off x="9016010" y="2932134"/>
            <a:ext cx="2743200" cy="2362692"/>
          </a:xfrm>
          <a:prstGeom prst="rect">
            <a:avLst/>
          </a:prstGeom>
        </p:spPr>
      </p:pic>
    </p:spTree>
    <p:extLst>
      <p:ext uri="{BB962C8B-B14F-4D97-AF65-F5344CB8AC3E}">
        <p14:creationId xmlns:p14="http://schemas.microsoft.com/office/powerpoint/2010/main" val="48843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Čuvar mesta za tekst 2">
            <a:extLst>
              <a:ext uri="{FF2B5EF4-FFF2-40B4-BE49-F238E27FC236}">
                <a16:creationId xmlns:a16="http://schemas.microsoft.com/office/drawing/2014/main" id="{01387455-A03F-97B8-EBBE-11AE82B2041B}"/>
              </a:ext>
            </a:extLst>
          </p:cNvPr>
          <p:cNvSpPr>
            <a:spLocks noGrp="1"/>
          </p:cNvSpPr>
          <p:nvPr>
            <p:ph type="body" idx="1"/>
          </p:nvPr>
        </p:nvSpPr>
        <p:spPr>
          <a:xfrm>
            <a:off x="636391" y="456923"/>
            <a:ext cx="4709054" cy="576262"/>
          </a:xfrm>
        </p:spPr>
        <p:txBody>
          <a:bodyPr/>
          <a:lstStyle/>
          <a:p>
            <a:r>
              <a:rPr lang="sr-Latn-RS">
                <a:cs typeface="Calibri"/>
              </a:rPr>
              <a:t>Lako</a:t>
            </a:r>
            <a:endParaRPr lang="sr-Latn-RS"/>
          </a:p>
        </p:txBody>
      </p:sp>
      <p:sp>
        <p:nvSpPr>
          <p:cNvPr id="4" name="Čuvar mesta za sadržaj 3">
            <a:extLst>
              <a:ext uri="{FF2B5EF4-FFF2-40B4-BE49-F238E27FC236}">
                <a16:creationId xmlns:a16="http://schemas.microsoft.com/office/drawing/2014/main" id="{8C43CE87-3FA1-3FB9-0C50-C640474542C6}"/>
              </a:ext>
            </a:extLst>
          </p:cNvPr>
          <p:cNvSpPr>
            <a:spLocks noGrp="1"/>
          </p:cNvSpPr>
          <p:nvPr>
            <p:ph sz="half" idx="2"/>
          </p:nvPr>
        </p:nvSpPr>
        <p:spPr>
          <a:xfrm>
            <a:off x="236096" y="1283742"/>
            <a:ext cx="4996923" cy="2920998"/>
          </a:xfrm>
        </p:spPr>
        <p:txBody>
          <a:bodyPr/>
          <a:lstStyle/>
          <a:p>
            <a:r>
              <a:rPr lang="sr-Latn-RS" sz="2000" dirty="0">
                <a:cs typeface="Calibri"/>
              </a:rPr>
              <a:t>Nudi korisnički interfejs baziran na Web-u </a:t>
            </a:r>
          </a:p>
          <a:p>
            <a:pPr>
              <a:buClr>
                <a:srgbClr val="FFFFFF"/>
              </a:buClr>
            </a:pPr>
            <a:r>
              <a:rPr lang="sr-Latn-RS" sz="2000" dirty="0">
                <a:cs typeface="Calibri"/>
              </a:rPr>
              <a:t>Lako kreiranje </a:t>
            </a:r>
            <a:r>
              <a:rPr lang="sr-Latn-RS" sz="2000" dirty="0" err="1">
                <a:cs typeface="Calibri"/>
              </a:rPr>
              <a:t>pipeline</a:t>
            </a:r>
            <a:r>
              <a:rPr lang="sr-Latn-RS" sz="2000" dirty="0">
                <a:cs typeface="Calibri"/>
              </a:rPr>
              <a:t>-a za procesiranje podataka </a:t>
            </a:r>
          </a:p>
          <a:p>
            <a:pPr>
              <a:buClr>
                <a:srgbClr val="FFFFFF"/>
              </a:buClr>
            </a:pPr>
            <a:r>
              <a:rPr lang="sr-Latn-RS" sz="2000" dirty="0">
                <a:cs typeface="Calibri"/>
              </a:rPr>
              <a:t>Grafički editor</a:t>
            </a:r>
          </a:p>
        </p:txBody>
      </p:sp>
      <p:sp>
        <p:nvSpPr>
          <p:cNvPr id="5" name="Čuvar mesta za tekst 4">
            <a:extLst>
              <a:ext uri="{FF2B5EF4-FFF2-40B4-BE49-F238E27FC236}">
                <a16:creationId xmlns:a16="http://schemas.microsoft.com/office/drawing/2014/main" id="{8E51FA19-177D-1470-35E5-0F84E3CE6220}"/>
              </a:ext>
            </a:extLst>
          </p:cNvPr>
          <p:cNvSpPr>
            <a:spLocks noGrp="1"/>
          </p:cNvSpPr>
          <p:nvPr>
            <p:ph type="body" sz="quarter" idx="3"/>
          </p:nvPr>
        </p:nvSpPr>
        <p:spPr>
          <a:xfrm>
            <a:off x="373465" y="3220479"/>
            <a:ext cx="4722813" cy="576262"/>
          </a:xfrm>
        </p:spPr>
        <p:txBody>
          <a:bodyPr/>
          <a:lstStyle/>
          <a:p>
            <a:r>
              <a:rPr lang="sr-Latn-RS">
                <a:cs typeface="Calibri"/>
              </a:rPr>
              <a:t>Inteligentno</a:t>
            </a:r>
            <a:endParaRPr lang="sr-Latn-RS"/>
          </a:p>
        </p:txBody>
      </p:sp>
      <p:sp>
        <p:nvSpPr>
          <p:cNvPr id="6" name="Čuvar mesta za sadržaj 5">
            <a:extLst>
              <a:ext uri="{FF2B5EF4-FFF2-40B4-BE49-F238E27FC236}">
                <a16:creationId xmlns:a16="http://schemas.microsoft.com/office/drawing/2014/main" id="{722BDFCD-7814-9FFB-3B75-9AFBD074313E}"/>
              </a:ext>
            </a:extLst>
          </p:cNvPr>
          <p:cNvSpPr>
            <a:spLocks noGrp="1"/>
          </p:cNvSpPr>
          <p:nvPr>
            <p:ph sz="quarter" idx="4"/>
          </p:nvPr>
        </p:nvSpPr>
        <p:spPr>
          <a:xfrm>
            <a:off x="245462" y="4074153"/>
            <a:ext cx="4995334" cy="2920998"/>
          </a:xfrm>
        </p:spPr>
        <p:txBody>
          <a:bodyPr/>
          <a:lstStyle/>
          <a:p>
            <a:r>
              <a:rPr lang="sr-Latn-RS" sz="2000" dirty="0">
                <a:cs typeface="Calibri"/>
              </a:rPr>
              <a:t>Model podataka uzima u obzir semantiku tokova podataka i setova</a:t>
            </a:r>
          </a:p>
          <a:p>
            <a:pPr>
              <a:buClr>
                <a:srgbClr val="FFFFFF"/>
              </a:buClr>
            </a:pPr>
            <a:r>
              <a:rPr lang="sr-Latn-RS" sz="2000" dirty="0">
                <a:cs typeface="Calibri"/>
              </a:rPr>
              <a:t>Podrška za modeliranje</a:t>
            </a:r>
          </a:p>
          <a:p>
            <a:pPr>
              <a:buClr>
                <a:srgbClr val="FFFFFF"/>
              </a:buClr>
            </a:pPr>
            <a:r>
              <a:rPr lang="sr-Latn-RS" sz="2000" dirty="0">
                <a:cs typeface="Calibri"/>
              </a:rPr>
              <a:t>Elementi se mogu povezati samo kada se njihovi zahtevi poklapaju</a:t>
            </a:r>
          </a:p>
        </p:txBody>
      </p:sp>
      <p:pic>
        <p:nvPicPr>
          <p:cNvPr id="8" name="Slika 8" descr="Slika na kojoj se nalazi tekst, vizit-karta, vektorska grafika&#10;&#10;Opis je automatski generisan">
            <a:extLst>
              <a:ext uri="{FF2B5EF4-FFF2-40B4-BE49-F238E27FC236}">
                <a16:creationId xmlns:a16="http://schemas.microsoft.com/office/drawing/2014/main" id="{42731110-6A6F-2AF2-85AE-E25C54AC9A71}"/>
              </a:ext>
            </a:extLst>
          </p:cNvPr>
          <p:cNvPicPr>
            <a:picLocks noChangeAspect="1"/>
          </p:cNvPicPr>
          <p:nvPr/>
        </p:nvPicPr>
        <p:blipFill>
          <a:blip r:embed="rId2"/>
          <a:stretch>
            <a:fillRect/>
          </a:stretch>
        </p:blipFill>
        <p:spPr>
          <a:xfrm>
            <a:off x="5718360" y="1148505"/>
            <a:ext cx="5971253" cy="4258169"/>
          </a:xfrm>
          <a:prstGeom prst="rect">
            <a:avLst/>
          </a:prstGeom>
        </p:spPr>
      </p:pic>
    </p:spTree>
    <p:extLst>
      <p:ext uri="{BB962C8B-B14F-4D97-AF65-F5344CB8AC3E}">
        <p14:creationId xmlns:p14="http://schemas.microsoft.com/office/powerpoint/2010/main" val="3686692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5FE4C6A-11D3-BD52-F484-31DBBE395C72}"/>
              </a:ext>
            </a:extLst>
          </p:cNvPr>
          <p:cNvSpPr>
            <a:spLocks noGrp="1"/>
          </p:cNvSpPr>
          <p:nvPr>
            <p:ph type="title"/>
          </p:nvPr>
        </p:nvSpPr>
        <p:spPr>
          <a:xfrm>
            <a:off x="585867" y="72452"/>
            <a:ext cx="10131425" cy="1456267"/>
          </a:xfrm>
        </p:spPr>
        <p:txBody>
          <a:bodyPr/>
          <a:lstStyle/>
          <a:p>
            <a:r>
              <a:rPr lang="sr-Latn-RS">
                <a:cs typeface="Calibri Light"/>
              </a:rPr>
              <a:t>Monitoring data i </a:t>
            </a:r>
            <a:r>
              <a:rPr lang="sr-Latn-RS" err="1">
                <a:cs typeface="Calibri Light"/>
              </a:rPr>
              <a:t>warning</a:t>
            </a:r>
            <a:r>
              <a:rPr lang="sr-Latn-RS">
                <a:cs typeface="Calibri Light"/>
              </a:rPr>
              <a:t> i </a:t>
            </a:r>
            <a:r>
              <a:rPr lang="sr-Latn-RS" err="1">
                <a:cs typeface="Calibri Light"/>
              </a:rPr>
              <a:t>request</a:t>
            </a:r>
            <a:endParaRPr lang="sr-Latn-RS" err="1"/>
          </a:p>
        </p:txBody>
      </p:sp>
      <p:pic>
        <p:nvPicPr>
          <p:cNvPr id="5" name="Slika 5" descr="Slika na kojoj se nalazi tekst&#10;&#10;Opis je automatski generisan">
            <a:extLst>
              <a:ext uri="{FF2B5EF4-FFF2-40B4-BE49-F238E27FC236}">
                <a16:creationId xmlns:a16="http://schemas.microsoft.com/office/drawing/2014/main" id="{60B1F111-0DDC-2997-9116-8DD60E84D8EE}"/>
              </a:ext>
            </a:extLst>
          </p:cNvPr>
          <p:cNvPicPr>
            <a:picLocks noGrp="1" noChangeAspect="1"/>
          </p:cNvPicPr>
          <p:nvPr>
            <p:ph sz="half" idx="1"/>
          </p:nvPr>
        </p:nvPicPr>
        <p:blipFill>
          <a:blip r:embed="rId2"/>
          <a:stretch>
            <a:fillRect/>
          </a:stretch>
        </p:blipFill>
        <p:spPr>
          <a:xfrm>
            <a:off x="938472" y="1417542"/>
            <a:ext cx="4002812" cy="4810870"/>
          </a:xfrm>
        </p:spPr>
      </p:pic>
      <p:pic>
        <p:nvPicPr>
          <p:cNvPr id="6" name="Slika 6" descr="Slika na kojoj se nalazi tekst&#10;&#10;Opis je automatski generisan">
            <a:extLst>
              <a:ext uri="{FF2B5EF4-FFF2-40B4-BE49-F238E27FC236}">
                <a16:creationId xmlns:a16="http://schemas.microsoft.com/office/drawing/2014/main" id="{87B9CB76-10D9-01BF-D9D4-B4A1763126BE}"/>
              </a:ext>
            </a:extLst>
          </p:cNvPr>
          <p:cNvPicPr>
            <a:picLocks noGrp="1" noChangeAspect="1"/>
          </p:cNvPicPr>
          <p:nvPr>
            <p:ph sz="half" idx="2"/>
          </p:nvPr>
        </p:nvPicPr>
        <p:blipFill>
          <a:blip r:embed="rId3"/>
          <a:stretch>
            <a:fillRect/>
          </a:stretch>
        </p:blipFill>
        <p:spPr>
          <a:xfrm>
            <a:off x="6971148" y="1494192"/>
            <a:ext cx="3046595" cy="2409044"/>
          </a:xfrm>
        </p:spPr>
      </p:pic>
      <p:pic>
        <p:nvPicPr>
          <p:cNvPr id="7" name="Slika 7" descr="Slika na kojoj se nalazi tekst&#10;&#10;Opis je automatski generisan">
            <a:extLst>
              <a:ext uri="{FF2B5EF4-FFF2-40B4-BE49-F238E27FC236}">
                <a16:creationId xmlns:a16="http://schemas.microsoft.com/office/drawing/2014/main" id="{0EFA83E8-20CA-87F0-A4F1-A1E907A78BE6}"/>
              </a:ext>
            </a:extLst>
          </p:cNvPr>
          <p:cNvPicPr>
            <a:picLocks noChangeAspect="1"/>
          </p:cNvPicPr>
          <p:nvPr/>
        </p:nvPicPr>
        <p:blipFill>
          <a:blip r:embed="rId4"/>
          <a:stretch>
            <a:fillRect/>
          </a:stretch>
        </p:blipFill>
        <p:spPr>
          <a:xfrm>
            <a:off x="6148465" y="4133131"/>
            <a:ext cx="4691922" cy="2114423"/>
          </a:xfrm>
          <a:prstGeom prst="rect">
            <a:avLst/>
          </a:prstGeom>
        </p:spPr>
      </p:pic>
    </p:spTree>
    <p:extLst>
      <p:ext uri="{BB962C8B-B14F-4D97-AF65-F5344CB8AC3E}">
        <p14:creationId xmlns:p14="http://schemas.microsoft.com/office/powerpoint/2010/main" val="4084681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2" name="Naslov 1">
            <a:extLst>
              <a:ext uri="{FF2B5EF4-FFF2-40B4-BE49-F238E27FC236}">
                <a16:creationId xmlns:a16="http://schemas.microsoft.com/office/drawing/2014/main" id="{C922B97C-0C06-DBCA-5CDF-C564063B7F1B}"/>
              </a:ext>
            </a:extLst>
          </p:cNvPr>
          <p:cNvSpPr>
            <a:spLocks noGrp="1"/>
          </p:cNvSpPr>
          <p:nvPr>
            <p:ph type="title"/>
          </p:nvPr>
        </p:nvSpPr>
        <p:spPr>
          <a:xfrm>
            <a:off x="546253" y="785091"/>
            <a:ext cx="3118442" cy="929243"/>
          </a:xfrm>
        </p:spPr>
        <p:txBody>
          <a:bodyPr vert="horz" lIns="91440" tIns="45720" rIns="91440" bIns="45720" rtlCol="0" anchor="b">
            <a:normAutofit/>
          </a:bodyPr>
          <a:lstStyle/>
          <a:p>
            <a:pPr algn="r"/>
            <a:r>
              <a:rPr lang="en-US" sz="4800">
                <a:solidFill>
                  <a:srgbClr val="FFFFFF"/>
                </a:solidFill>
              </a:rPr>
              <a:t>Grafana</a:t>
            </a:r>
          </a:p>
        </p:txBody>
      </p:sp>
      <p:sp useBgFill="1">
        <p:nvSpPr>
          <p:cNvPr id="15"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Slika 4">
            <a:extLst>
              <a:ext uri="{FF2B5EF4-FFF2-40B4-BE49-F238E27FC236}">
                <a16:creationId xmlns:a16="http://schemas.microsoft.com/office/drawing/2014/main" id="{1519AD73-B3AA-EECF-0564-A46998A2D7E4}"/>
              </a:ext>
            </a:extLst>
          </p:cNvPr>
          <p:cNvPicPr>
            <a:picLocks noChangeAspect="1"/>
          </p:cNvPicPr>
          <p:nvPr/>
        </p:nvPicPr>
        <p:blipFill>
          <a:blip r:embed="rId3"/>
          <a:stretch>
            <a:fillRect/>
          </a:stretch>
        </p:blipFill>
        <p:spPr>
          <a:xfrm>
            <a:off x="7355001" y="2154017"/>
            <a:ext cx="3686910" cy="3762153"/>
          </a:xfrm>
          <a:prstGeom prst="rect">
            <a:avLst/>
          </a:prstGeom>
        </p:spPr>
      </p:pic>
      <p:sp>
        <p:nvSpPr>
          <p:cNvPr id="6" name="Čuvar mesta za sadržaj 5">
            <a:extLst>
              <a:ext uri="{FF2B5EF4-FFF2-40B4-BE49-F238E27FC236}">
                <a16:creationId xmlns:a16="http://schemas.microsoft.com/office/drawing/2014/main" id="{2AC6A132-675E-8E16-F0F6-F289DF375EF5}"/>
              </a:ext>
            </a:extLst>
          </p:cNvPr>
          <p:cNvSpPr>
            <a:spLocks noGrp="1"/>
          </p:cNvSpPr>
          <p:nvPr>
            <p:ph idx="1"/>
          </p:nvPr>
        </p:nvSpPr>
        <p:spPr>
          <a:xfrm>
            <a:off x="547256" y="1934249"/>
            <a:ext cx="5084413" cy="3639237"/>
          </a:xfrm>
        </p:spPr>
        <p:txBody>
          <a:bodyPr/>
          <a:lstStyle/>
          <a:p>
            <a:r>
              <a:rPr lang="sr-Latn-RS" sz="2400" dirty="0" err="1">
                <a:solidFill>
                  <a:schemeClr val="bg1"/>
                </a:solidFill>
                <a:cs typeface="Calibri"/>
              </a:rPr>
              <a:t>Grafana</a:t>
            </a:r>
            <a:r>
              <a:rPr lang="sr-Latn-RS" sz="2400" dirty="0">
                <a:solidFill>
                  <a:schemeClr val="bg1"/>
                </a:solidFill>
                <a:cs typeface="Calibri"/>
              </a:rPr>
              <a:t> je alat za vizuelizaciju podataka</a:t>
            </a:r>
          </a:p>
          <a:p>
            <a:pPr>
              <a:buClr>
                <a:srgbClr val="000000"/>
              </a:buClr>
            </a:pPr>
            <a:r>
              <a:rPr lang="sr-Latn-RS" sz="2400" dirty="0">
                <a:solidFill>
                  <a:schemeClr val="bg1"/>
                </a:solidFill>
                <a:cs typeface="Calibri"/>
              </a:rPr>
              <a:t>Postoje </a:t>
            </a:r>
            <a:r>
              <a:rPr lang="sr-Latn-RS" sz="2400" dirty="0" err="1">
                <a:solidFill>
                  <a:schemeClr val="bg1"/>
                </a:solidFill>
                <a:cs typeface="Calibri"/>
              </a:rPr>
              <a:t>Dashboards</a:t>
            </a:r>
            <a:r>
              <a:rPr lang="sr-Latn-RS" sz="2400" dirty="0">
                <a:solidFill>
                  <a:schemeClr val="bg1"/>
                </a:solidFill>
                <a:cs typeface="Calibri"/>
              </a:rPr>
              <a:t>, u okviru kojih može biti više panela</a:t>
            </a:r>
          </a:p>
          <a:p>
            <a:pPr>
              <a:buClr>
                <a:srgbClr val="000000"/>
              </a:buClr>
            </a:pPr>
            <a:r>
              <a:rPr lang="sr-Latn-RS" sz="2400" dirty="0">
                <a:solidFill>
                  <a:schemeClr val="bg1"/>
                </a:solidFill>
                <a:cs typeface="Calibri"/>
              </a:rPr>
              <a:t>Jedan panel prikazuje podatke na jedan, izabrani način</a:t>
            </a:r>
          </a:p>
        </p:txBody>
      </p:sp>
    </p:spTree>
    <p:extLst>
      <p:ext uri="{BB962C8B-B14F-4D97-AF65-F5344CB8AC3E}">
        <p14:creationId xmlns:p14="http://schemas.microsoft.com/office/powerpoint/2010/main" val="3422788071"/>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36D4593-EAF6-F1A7-0AE2-213EFF882D73}"/>
              </a:ext>
            </a:extLst>
          </p:cNvPr>
          <p:cNvSpPr>
            <a:spLocks noGrp="1"/>
          </p:cNvSpPr>
          <p:nvPr>
            <p:ph type="title"/>
          </p:nvPr>
        </p:nvSpPr>
        <p:spPr>
          <a:xfrm>
            <a:off x="825909" y="808055"/>
            <a:ext cx="3979205" cy="1453363"/>
          </a:xfrm>
        </p:spPr>
        <p:txBody>
          <a:bodyPr>
            <a:normAutofit/>
          </a:bodyPr>
          <a:lstStyle/>
          <a:p>
            <a:r>
              <a:rPr lang="sr-Latn-RS" err="1">
                <a:cs typeface="Calibri Light"/>
              </a:rPr>
              <a:t>Grafana</a:t>
            </a:r>
            <a:endParaRPr lang="sr-Latn-RS" err="1"/>
          </a:p>
        </p:txBody>
      </p:sp>
      <p:sp>
        <p:nvSpPr>
          <p:cNvPr id="3" name="Čuvar mesta za sadržaj 2">
            <a:extLst>
              <a:ext uri="{FF2B5EF4-FFF2-40B4-BE49-F238E27FC236}">
                <a16:creationId xmlns:a16="http://schemas.microsoft.com/office/drawing/2014/main" id="{E9AAF4E2-1941-3EF4-0781-BF1D942CA2D1}"/>
              </a:ext>
            </a:extLst>
          </p:cNvPr>
          <p:cNvSpPr>
            <a:spLocks noGrp="1"/>
          </p:cNvSpPr>
          <p:nvPr>
            <p:ph idx="1"/>
          </p:nvPr>
        </p:nvSpPr>
        <p:spPr>
          <a:xfrm>
            <a:off x="802178" y="2261420"/>
            <a:ext cx="4002936" cy="3637935"/>
          </a:xfrm>
        </p:spPr>
        <p:txBody>
          <a:bodyPr>
            <a:normAutofit/>
          </a:bodyPr>
          <a:lstStyle/>
          <a:p>
            <a:r>
              <a:rPr lang="sr-Latn-RS" sz="2400" dirty="0">
                <a:cs typeface="Calibri"/>
              </a:rPr>
              <a:t>Postoji mnogo različitih tipova prikaza podataka</a:t>
            </a:r>
          </a:p>
          <a:p>
            <a:pPr>
              <a:buClr>
                <a:srgbClr val="FFFFFF"/>
              </a:buClr>
            </a:pPr>
            <a:r>
              <a:rPr lang="sr-Latn-RS" sz="2400" dirty="0">
                <a:cs typeface="Calibri"/>
              </a:rPr>
              <a:t>Graf, tabela, stubići, linijski prikaz, brzinometar, i mnogi drugi</a:t>
            </a:r>
          </a:p>
        </p:txBody>
      </p:sp>
      <p:pic>
        <p:nvPicPr>
          <p:cNvPr id="4" name="Slika 4">
            <a:extLst>
              <a:ext uri="{FF2B5EF4-FFF2-40B4-BE49-F238E27FC236}">
                <a16:creationId xmlns:a16="http://schemas.microsoft.com/office/drawing/2014/main" id="{67F92809-F3F0-B323-8414-ED4A1A5854D9}"/>
              </a:ext>
            </a:extLst>
          </p:cNvPr>
          <p:cNvPicPr>
            <a:picLocks noChangeAspect="1"/>
          </p:cNvPicPr>
          <p:nvPr/>
        </p:nvPicPr>
        <p:blipFill>
          <a:blip r:embed="rId3"/>
          <a:stretch>
            <a:fillRect/>
          </a:stretch>
        </p:blipFill>
        <p:spPr>
          <a:xfrm>
            <a:off x="4992869" y="1613707"/>
            <a:ext cx="6887281" cy="387409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90916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1A44C264-DD56-3A01-BA30-219BAACF66CA}"/>
              </a:ext>
            </a:extLst>
          </p:cNvPr>
          <p:cNvSpPr>
            <a:spLocks noGrp="1"/>
          </p:cNvSpPr>
          <p:nvPr>
            <p:ph type="title"/>
          </p:nvPr>
        </p:nvSpPr>
        <p:spPr/>
        <p:txBody>
          <a:bodyPr/>
          <a:lstStyle/>
          <a:p>
            <a:r>
              <a:rPr lang="sr-Latn-RS" err="1">
                <a:cs typeface="Calibri Light"/>
              </a:rPr>
              <a:t>grafana</a:t>
            </a:r>
            <a:endParaRPr lang="sr-Latn-RS" err="1"/>
          </a:p>
        </p:txBody>
      </p:sp>
      <p:sp>
        <p:nvSpPr>
          <p:cNvPr id="3" name="Čuvar mesta za sadržaj 2">
            <a:extLst>
              <a:ext uri="{FF2B5EF4-FFF2-40B4-BE49-F238E27FC236}">
                <a16:creationId xmlns:a16="http://schemas.microsoft.com/office/drawing/2014/main" id="{8B270137-F6B0-39EE-7CE9-CDA419B1DC84}"/>
              </a:ext>
            </a:extLst>
          </p:cNvPr>
          <p:cNvSpPr>
            <a:spLocks noGrp="1"/>
          </p:cNvSpPr>
          <p:nvPr>
            <p:ph idx="1"/>
          </p:nvPr>
        </p:nvSpPr>
        <p:spPr>
          <a:xfrm>
            <a:off x="685801" y="2142067"/>
            <a:ext cx="6001452" cy="4110951"/>
          </a:xfrm>
        </p:spPr>
        <p:txBody>
          <a:bodyPr vert="horz" lIns="91440" tIns="45720" rIns="91440" bIns="45720" rtlCol="0" anchor="ctr">
            <a:noAutofit/>
          </a:bodyPr>
          <a:lstStyle/>
          <a:p>
            <a:r>
              <a:rPr lang="sr-Latn-RS" sz="2400" dirty="0">
                <a:cs typeface="Calibri"/>
              </a:rPr>
              <a:t>Kao </a:t>
            </a:r>
            <a:r>
              <a:rPr lang="sr-Latn-RS" sz="2400" dirty="0" err="1">
                <a:cs typeface="Calibri"/>
              </a:rPr>
              <a:t>datasource</a:t>
            </a:r>
            <a:r>
              <a:rPr lang="sr-Latn-RS" sz="2400" dirty="0">
                <a:cs typeface="Calibri"/>
              </a:rPr>
              <a:t> u </a:t>
            </a:r>
            <a:r>
              <a:rPr lang="sr-Latn-RS" sz="2400" dirty="0" err="1">
                <a:cs typeface="Calibri"/>
              </a:rPr>
              <a:t>Grafani</a:t>
            </a:r>
            <a:r>
              <a:rPr lang="sr-Latn-RS" sz="2400" dirty="0">
                <a:cs typeface="Calibri"/>
              </a:rPr>
              <a:t> izabran je </a:t>
            </a:r>
            <a:r>
              <a:rPr lang="sr-Latn-RS" sz="2400" dirty="0" err="1">
                <a:cs typeface="Calibri"/>
              </a:rPr>
              <a:t>InfluxDB</a:t>
            </a:r>
            <a:r>
              <a:rPr lang="sr-Latn-RS" sz="2400" dirty="0">
                <a:cs typeface="Calibri"/>
              </a:rPr>
              <a:t> i kreiran je konektor</a:t>
            </a:r>
          </a:p>
          <a:p>
            <a:pPr>
              <a:buClr>
                <a:srgbClr val="FFFFFF"/>
              </a:buClr>
            </a:pPr>
            <a:r>
              <a:rPr lang="sr-Latn-RS" sz="2400" err="1">
                <a:cs typeface="Calibri"/>
              </a:rPr>
              <a:t>Ovime</a:t>
            </a:r>
            <a:r>
              <a:rPr lang="sr-Latn-RS" sz="2400" dirty="0">
                <a:cs typeface="Calibri"/>
              </a:rPr>
              <a:t> su </a:t>
            </a:r>
            <a:r>
              <a:rPr lang="sr-Latn-RS" sz="2400" err="1">
                <a:cs typeface="Calibri"/>
              </a:rPr>
              <a:t>Grafana</a:t>
            </a:r>
            <a:r>
              <a:rPr lang="sr-Latn-RS" sz="2400" dirty="0">
                <a:cs typeface="Calibri"/>
              </a:rPr>
              <a:t> i </a:t>
            </a:r>
            <a:r>
              <a:rPr lang="sr-Latn-RS" sz="2400" err="1">
                <a:cs typeface="Calibri"/>
              </a:rPr>
              <a:t>InfluxDB</a:t>
            </a:r>
            <a:r>
              <a:rPr lang="sr-Latn-RS" sz="2400" dirty="0">
                <a:cs typeface="Calibri"/>
              </a:rPr>
              <a:t> povezani i </a:t>
            </a:r>
            <a:r>
              <a:rPr lang="sr-Latn-RS" sz="2400" err="1">
                <a:cs typeface="Calibri"/>
              </a:rPr>
              <a:t>Grafana</a:t>
            </a:r>
            <a:r>
              <a:rPr lang="sr-Latn-RS" sz="2400" dirty="0">
                <a:cs typeface="Calibri"/>
              </a:rPr>
              <a:t> redovno uzima podatke iz </a:t>
            </a:r>
            <a:r>
              <a:rPr lang="sr-Latn-RS" sz="2400" err="1">
                <a:cs typeface="Calibri"/>
              </a:rPr>
              <a:t>Influx</a:t>
            </a:r>
            <a:r>
              <a:rPr lang="sr-Latn-RS" sz="2400" dirty="0">
                <a:cs typeface="Calibri"/>
              </a:rPr>
              <a:t>-a i prikazuje ih</a:t>
            </a:r>
          </a:p>
          <a:p>
            <a:pPr>
              <a:buClr>
                <a:srgbClr val="FFFFFF"/>
              </a:buClr>
            </a:pPr>
            <a:r>
              <a:rPr lang="sr-Latn-RS" sz="2400" dirty="0">
                <a:cs typeface="Calibri"/>
              </a:rPr>
              <a:t>Kreirani odgovarajući </a:t>
            </a:r>
            <a:r>
              <a:rPr lang="sr-Latn-RS" sz="2400" err="1">
                <a:cs typeface="Calibri"/>
              </a:rPr>
              <a:t>dashboard</a:t>
            </a:r>
            <a:r>
              <a:rPr lang="sr-Latn-RS" sz="2400" dirty="0">
                <a:cs typeface="Calibri"/>
              </a:rPr>
              <a:t> i paneli</a:t>
            </a:r>
          </a:p>
          <a:p>
            <a:pPr>
              <a:buClr>
                <a:srgbClr val="FFFFFF"/>
              </a:buClr>
            </a:pPr>
            <a:r>
              <a:rPr lang="sr-Latn-RS" sz="2400" dirty="0">
                <a:cs typeface="Calibri"/>
              </a:rPr>
              <a:t>Za ispravno pribavljanje podataka, potrebno je napisati </a:t>
            </a:r>
            <a:r>
              <a:rPr lang="sr-Latn-RS" sz="2400" err="1">
                <a:cs typeface="Calibri"/>
              </a:rPr>
              <a:t>Flux</a:t>
            </a:r>
            <a:r>
              <a:rPr lang="sr-Latn-RS" sz="2400" dirty="0">
                <a:cs typeface="Calibri"/>
              </a:rPr>
              <a:t> upit koji filtrira i preuzima podatke iz baze</a:t>
            </a:r>
          </a:p>
          <a:p>
            <a:pPr>
              <a:buClr>
                <a:srgbClr val="FFFFFF"/>
              </a:buClr>
            </a:pPr>
            <a:endParaRPr lang="sr-Latn-RS">
              <a:cs typeface="Calibri"/>
            </a:endParaRPr>
          </a:p>
        </p:txBody>
      </p:sp>
      <p:pic>
        <p:nvPicPr>
          <p:cNvPr id="4" name="Slika 4" descr="Slika na kojoj se nalazi tekst, monitor, snimak ekrana, ekran&#10;&#10;Opis je automatski generisan">
            <a:extLst>
              <a:ext uri="{FF2B5EF4-FFF2-40B4-BE49-F238E27FC236}">
                <a16:creationId xmlns:a16="http://schemas.microsoft.com/office/drawing/2014/main" id="{36017736-67BB-421F-74BE-7F43305809EC}"/>
              </a:ext>
            </a:extLst>
          </p:cNvPr>
          <p:cNvPicPr>
            <a:picLocks noChangeAspect="1"/>
          </p:cNvPicPr>
          <p:nvPr/>
        </p:nvPicPr>
        <p:blipFill>
          <a:blip r:embed="rId2"/>
          <a:stretch>
            <a:fillRect/>
          </a:stretch>
        </p:blipFill>
        <p:spPr>
          <a:xfrm>
            <a:off x="7087920" y="1474861"/>
            <a:ext cx="4722420" cy="4571317"/>
          </a:xfrm>
          <a:prstGeom prst="rect">
            <a:avLst/>
          </a:prstGeom>
        </p:spPr>
      </p:pic>
    </p:spTree>
    <p:extLst>
      <p:ext uri="{BB962C8B-B14F-4D97-AF65-F5344CB8AC3E}">
        <p14:creationId xmlns:p14="http://schemas.microsoft.com/office/powerpoint/2010/main" val="1289964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6C1E0F3-ED1D-61D0-F79F-DE80634B7ED5}"/>
              </a:ext>
            </a:extLst>
          </p:cNvPr>
          <p:cNvSpPr>
            <a:spLocks noGrp="1"/>
          </p:cNvSpPr>
          <p:nvPr>
            <p:ph type="title"/>
          </p:nvPr>
        </p:nvSpPr>
        <p:spPr/>
        <p:txBody>
          <a:bodyPr/>
          <a:lstStyle/>
          <a:p>
            <a:r>
              <a:rPr lang="sr-Latn-RS" err="1">
                <a:cs typeface="Calibri Light"/>
              </a:rPr>
              <a:t>Grafana</a:t>
            </a:r>
            <a:r>
              <a:rPr lang="sr-Latn-RS">
                <a:cs typeface="Calibri Light"/>
              </a:rPr>
              <a:t> podešavanje konektora</a:t>
            </a:r>
            <a:endParaRPr lang="sr-Latn-RS"/>
          </a:p>
        </p:txBody>
      </p:sp>
      <p:pic>
        <p:nvPicPr>
          <p:cNvPr id="4" name="Slika 4" descr="Slika na kojoj se nalazi tekst, monitor, snimak ekrana, ekran&#10;&#10;Opis je automatski generisan">
            <a:extLst>
              <a:ext uri="{FF2B5EF4-FFF2-40B4-BE49-F238E27FC236}">
                <a16:creationId xmlns:a16="http://schemas.microsoft.com/office/drawing/2014/main" id="{F858D879-1AEF-9D38-E33B-C86F842363FC}"/>
              </a:ext>
            </a:extLst>
          </p:cNvPr>
          <p:cNvPicPr>
            <a:picLocks noGrp="1" noChangeAspect="1"/>
          </p:cNvPicPr>
          <p:nvPr>
            <p:ph idx="1"/>
          </p:nvPr>
        </p:nvPicPr>
        <p:blipFill>
          <a:blip r:embed="rId2"/>
          <a:stretch>
            <a:fillRect/>
          </a:stretch>
        </p:blipFill>
        <p:spPr>
          <a:xfrm>
            <a:off x="688538" y="1841560"/>
            <a:ext cx="5296373" cy="4464794"/>
          </a:xfrm>
        </p:spPr>
      </p:pic>
      <p:pic>
        <p:nvPicPr>
          <p:cNvPr id="3" name="Picture 4">
            <a:extLst>
              <a:ext uri="{FF2B5EF4-FFF2-40B4-BE49-F238E27FC236}">
                <a16:creationId xmlns:a16="http://schemas.microsoft.com/office/drawing/2014/main" id="{7FBBC555-30C0-058B-2AEB-BBFBBE40C53C}"/>
              </a:ext>
            </a:extLst>
          </p:cNvPr>
          <p:cNvPicPr>
            <a:picLocks noChangeAspect="1"/>
          </p:cNvPicPr>
          <p:nvPr/>
        </p:nvPicPr>
        <p:blipFill>
          <a:blip r:embed="rId3"/>
          <a:stretch>
            <a:fillRect/>
          </a:stretch>
        </p:blipFill>
        <p:spPr>
          <a:xfrm>
            <a:off x="6346371" y="1844040"/>
            <a:ext cx="3823854" cy="4458392"/>
          </a:xfrm>
          <a:prstGeom prst="rect">
            <a:avLst/>
          </a:prstGeom>
        </p:spPr>
      </p:pic>
    </p:spTree>
    <p:extLst>
      <p:ext uri="{BB962C8B-B14F-4D97-AF65-F5344CB8AC3E}">
        <p14:creationId xmlns:p14="http://schemas.microsoft.com/office/powerpoint/2010/main" val="3482439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DC4B-7ED6-4C59-3AE6-0ABFCEBA9B3D}"/>
              </a:ext>
            </a:extLst>
          </p:cNvPr>
          <p:cNvSpPr>
            <a:spLocks noGrp="1"/>
          </p:cNvSpPr>
          <p:nvPr>
            <p:ph type="title"/>
          </p:nvPr>
        </p:nvSpPr>
        <p:spPr/>
        <p:txBody>
          <a:bodyPr/>
          <a:lstStyle/>
          <a:p>
            <a:r>
              <a:rPr lang="en-US">
                <a:cs typeface="Calibri Light"/>
              </a:rPr>
              <a:t>GRAFANA PANEL CONFIG</a:t>
            </a:r>
            <a:endParaRPr lang="en-US"/>
          </a:p>
        </p:txBody>
      </p:sp>
      <p:pic>
        <p:nvPicPr>
          <p:cNvPr id="4" name="Picture 4">
            <a:extLst>
              <a:ext uri="{FF2B5EF4-FFF2-40B4-BE49-F238E27FC236}">
                <a16:creationId xmlns:a16="http://schemas.microsoft.com/office/drawing/2014/main" id="{69DF8DDB-A76A-528E-4535-113FC6831DF3}"/>
              </a:ext>
            </a:extLst>
          </p:cNvPr>
          <p:cNvPicPr>
            <a:picLocks noGrp="1" noChangeAspect="1"/>
          </p:cNvPicPr>
          <p:nvPr>
            <p:ph idx="1"/>
          </p:nvPr>
        </p:nvPicPr>
        <p:blipFill>
          <a:blip r:embed="rId2"/>
          <a:stretch>
            <a:fillRect/>
          </a:stretch>
        </p:blipFill>
        <p:spPr>
          <a:xfrm>
            <a:off x="680898" y="1712576"/>
            <a:ext cx="10736976" cy="4785205"/>
          </a:xfrm>
        </p:spPr>
      </p:pic>
    </p:spTree>
    <p:extLst>
      <p:ext uri="{BB962C8B-B14F-4D97-AF65-F5344CB8AC3E}">
        <p14:creationId xmlns:p14="http://schemas.microsoft.com/office/powerpoint/2010/main" val="13351954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B98CA9A-96C9-A2D1-4A5D-AF915537F118}"/>
              </a:ext>
            </a:extLst>
          </p:cNvPr>
          <p:cNvSpPr>
            <a:spLocks noGrp="1"/>
          </p:cNvSpPr>
          <p:nvPr>
            <p:ph type="title"/>
          </p:nvPr>
        </p:nvSpPr>
        <p:spPr>
          <a:xfrm>
            <a:off x="685801" y="263236"/>
            <a:ext cx="10131425" cy="1456267"/>
          </a:xfrm>
        </p:spPr>
        <p:txBody>
          <a:bodyPr/>
          <a:lstStyle/>
          <a:p>
            <a:r>
              <a:rPr lang="sr-Latn-RS" err="1">
                <a:cs typeface="Calibri Light"/>
              </a:rPr>
              <a:t>Grafana</a:t>
            </a:r>
            <a:r>
              <a:rPr lang="sr-Latn-RS">
                <a:cs typeface="Calibri Light"/>
              </a:rPr>
              <a:t> </a:t>
            </a:r>
            <a:r>
              <a:rPr lang="sr-Latn-RS" err="1">
                <a:cs typeface="Calibri Light"/>
              </a:rPr>
              <a:t>dashboard</a:t>
            </a:r>
            <a:endParaRPr lang="sr-Latn-RS" err="1"/>
          </a:p>
        </p:txBody>
      </p:sp>
      <p:pic>
        <p:nvPicPr>
          <p:cNvPr id="4" name="Picture 4" descr="Graphical user interface&#10;&#10;Description automatically generated">
            <a:extLst>
              <a:ext uri="{FF2B5EF4-FFF2-40B4-BE49-F238E27FC236}">
                <a16:creationId xmlns:a16="http://schemas.microsoft.com/office/drawing/2014/main" id="{B2A93E25-F2C8-A884-065E-9DE75FEC74EB}"/>
              </a:ext>
            </a:extLst>
          </p:cNvPr>
          <p:cNvPicPr>
            <a:picLocks noGrp="1" noChangeAspect="1"/>
          </p:cNvPicPr>
          <p:nvPr>
            <p:ph idx="1"/>
          </p:nvPr>
        </p:nvPicPr>
        <p:blipFill>
          <a:blip r:embed="rId2"/>
          <a:stretch>
            <a:fillRect/>
          </a:stretch>
        </p:blipFill>
        <p:spPr>
          <a:xfrm>
            <a:off x="681286" y="1421631"/>
            <a:ext cx="10417546" cy="5200842"/>
          </a:xfrm>
        </p:spPr>
      </p:pic>
    </p:spTree>
    <p:extLst>
      <p:ext uri="{BB962C8B-B14F-4D97-AF65-F5344CB8AC3E}">
        <p14:creationId xmlns:p14="http://schemas.microsoft.com/office/powerpoint/2010/main" val="3940924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err="1"/>
              <a:t>hvala</a:t>
            </a:r>
            <a:r>
              <a:rPr lang="en-US"/>
              <a:t> </a:t>
            </a:r>
            <a:r>
              <a:rPr lang="en-US" err="1"/>
              <a:t>na</a:t>
            </a:r>
            <a:r>
              <a:rPr lang="en-US"/>
              <a:t> </a:t>
            </a:r>
            <a:r>
              <a:rPr lang="en-US" err="1"/>
              <a:t>pažnji</a:t>
            </a:r>
            <a:r>
              <a:rPr lang="en-US"/>
              <a:t>!</a:t>
            </a:r>
          </a:p>
        </p:txBody>
      </p:sp>
    </p:spTree>
    <p:extLst>
      <p:ext uri="{BB962C8B-B14F-4D97-AF65-F5344CB8AC3E}">
        <p14:creationId xmlns:p14="http://schemas.microsoft.com/office/powerpoint/2010/main" val="293993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01C5E20-6999-F7AD-F123-6D4F0F7AEB04}"/>
              </a:ext>
            </a:extLst>
          </p:cNvPr>
          <p:cNvSpPr>
            <a:spLocks noGrp="1"/>
          </p:cNvSpPr>
          <p:nvPr>
            <p:ph type="title"/>
          </p:nvPr>
        </p:nvSpPr>
        <p:spPr>
          <a:xfrm>
            <a:off x="6400800" y="609600"/>
            <a:ext cx="5147730" cy="1641987"/>
          </a:xfrm>
        </p:spPr>
        <p:txBody>
          <a:bodyPr>
            <a:normAutofit/>
          </a:bodyPr>
          <a:lstStyle/>
          <a:p>
            <a:r>
              <a:rPr lang="sr-Latn-RS">
                <a:cs typeface="Calibri Light"/>
              </a:rPr>
              <a:t>Brzo povezivanje </a:t>
            </a:r>
            <a:r>
              <a:rPr lang="sr-Latn-RS" err="1">
                <a:cs typeface="Calibri Light"/>
              </a:rPr>
              <a:t>iot</a:t>
            </a:r>
            <a:r>
              <a:rPr lang="sr-Latn-RS">
                <a:cs typeface="Calibri Light"/>
              </a:rPr>
              <a:t> podataka</a:t>
            </a:r>
            <a:endParaRPr lang="sr-Latn-RS"/>
          </a:p>
        </p:txBody>
      </p:sp>
      <p:sp>
        <p:nvSpPr>
          <p:cNvPr id="3" name="Čuvar mesta za sadržaj 2">
            <a:extLst>
              <a:ext uri="{FF2B5EF4-FFF2-40B4-BE49-F238E27FC236}">
                <a16:creationId xmlns:a16="http://schemas.microsoft.com/office/drawing/2014/main" id="{5E45E3A9-65A4-F2B7-7BC7-EA2D8A0893C9}"/>
              </a:ext>
            </a:extLst>
          </p:cNvPr>
          <p:cNvSpPr>
            <a:spLocks noGrp="1"/>
          </p:cNvSpPr>
          <p:nvPr>
            <p:ph idx="1"/>
          </p:nvPr>
        </p:nvSpPr>
        <p:spPr>
          <a:xfrm>
            <a:off x="6400800" y="2251587"/>
            <a:ext cx="5736548" cy="3857298"/>
          </a:xfrm>
        </p:spPr>
        <p:txBody>
          <a:bodyPr vert="horz" lIns="91440" tIns="45720" rIns="91440" bIns="45720" rtlCol="0" anchor="ctr">
            <a:noAutofit/>
          </a:bodyPr>
          <a:lstStyle/>
          <a:p>
            <a:r>
              <a:rPr lang="sr-Latn-RS" sz="2000" dirty="0">
                <a:cs typeface="Calibri"/>
              </a:rPr>
              <a:t>Podrška za setove i tokove podataka</a:t>
            </a:r>
          </a:p>
          <a:p>
            <a:pPr>
              <a:buClr>
                <a:srgbClr val="FFFFFF"/>
              </a:buClr>
            </a:pPr>
            <a:r>
              <a:rPr lang="sr-Latn-RS" sz="2000" dirty="0">
                <a:cs typeface="Calibri"/>
              </a:rPr>
              <a:t>Generički adapteri</a:t>
            </a:r>
          </a:p>
          <a:p>
            <a:pPr>
              <a:buClr>
                <a:srgbClr val="FFFFFF"/>
              </a:buClr>
            </a:pPr>
            <a:r>
              <a:rPr lang="sr-Latn-RS" sz="2000" dirty="0">
                <a:cs typeface="Calibri"/>
              </a:rPr>
              <a:t>Adapteri se lako konfigurišu sa korisničkog interfejsa</a:t>
            </a:r>
          </a:p>
          <a:p>
            <a:pPr>
              <a:buClr>
                <a:srgbClr val="FFFFFF"/>
              </a:buClr>
            </a:pPr>
            <a:r>
              <a:rPr lang="sr-Latn-RS" sz="2000" dirty="0">
                <a:cs typeface="Calibri"/>
              </a:rPr>
              <a:t>Uključuje širok spektar popularnih protokola i tehnologija: </a:t>
            </a:r>
          </a:p>
          <a:p>
            <a:pPr>
              <a:buClr>
                <a:srgbClr val="FFFFFF"/>
              </a:buClr>
            </a:pPr>
            <a:r>
              <a:rPr lang="sr-Latn-RS" sz="2000" dirty="0">
                <a:cs typeface="Calibri"/>
              </a:rPr>
              <a:t>HTTP, REST, MQTT, Kafka, OPCUA, S7, </a:t>
            </a:r>
            <a:r>
              <a:rPr lang="sr-Latn-RS" sz="2000" dirty="0" err="1">
                <a:cs typeface="Calibri"/>
              </a:rPr>
              <a:t>Modbus</a:t>
            </a:r>
            <a:r>
              <a:rPr lang="sr-Latn-RS" sz="2000" dirty="0">
                <a:cs typeface="Calibri"/>
              </a:rPr>
              <a:t>, ROS</a:t>
            </a:r>
          </a:p>
          <a:p>
            <a:pPr>
              <a:buClr>
                <a:srgbClr val="FFFFFF"/>
              </a:buClr>
            </a:pPr>
            <a:r>
              <a:rPr lang="sr-Latn-RS" sz="2000" dirty="0">
                <a:cs typeface="Calibri"/>
              </a:rPr>
              <a:t>Web API-</a:t>
            </a:r>
            <a:r>
              <a:rPr lang="sr-Latn-RS" sz="2000" dirty="0" err="1">
                <a:cs typeface="Calibri"/>
              </a:rPr>
              <a:t>ji</a:t>
            </a:r>
            <a:r>
              <a:rPr lang="sr-Latn-RS" sz="2000" dirty="0">
                <a:cs typeface="Calibri"/>
              </a:rPr>
              <a:t> za ubacivanje podataka u </a:t>
            </a:r>
            <a:r>
              <a:rPr lang="sr-Latn-RS" sz="2000" dirty="0" err="1">
                <a:cs typeface="Calibri"/>
              </a:rPr>
              <a:t>Streampipes</a:t>
            </a:r>
            <a:endParaRPr lang="sr-Latn-RS" sz="2000" dirty="0">
              <a:cs typeface="Calibri"/>
            </a:endParaRPr>
          </a:p>
          <a:p>
            <a:pPr>
              <a:buClr>
                <a:srgbClr val="FFFFFF"/>
              </a:buClr>
            </a:pPr>
            <a:r>
              <a:rPr lang="sr-Latn-RS" sz="2000" dirty="0">
                <a:cs typeface="Calibri"/>
              </a:rPr>
              <a:t>Adapteri se mogu eksportovati i deliti</a:t>
            </a:r>
          </a:p>
        </p:txBody>
      </p:sp>
      <p:pic>
        <p:nvPicPr>
          <p:cNvPr id="4" name="Slika 4">
            <a:extLst>
              <a:ext uri="{FF2B5EF4-FFF2-40B4-BE49-F238E27FC236}">
                <a16:creationId xmlns:a16="http://schemas.microsoft.com/office/drawing/2014/main" id="{10A62609-D725-F7BF-C64B-7A61333DF271}"/>
              </a:ext>
            </a:extLst>
          </p:cNvPr>
          <p:cNvPicPr>
            <a:picLocks noChangeAspect="1"/>
          </p:cNvPicPr>
          <p:nvPr/>
        </p:nvPicPr>
        <p:blipFill>
          <a:blip r:embed="rId3"/>
          <a:stretch>
            <a:fillRect/>
          </a:stretch>
        </p:blipFill>
        <p:spPr>
          <a:xfrm>
            <a:off x="648930" y="2297454"/>
            <a:ext cx="5447070" cy="193371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5175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0">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4BD826F7-7197-5530-1BD4-4D2D2E708D7C}"/>
              </a:ext>
            </a:extLst>
          </p:cNvPr>
          <p:cNvSpPr>
            <a:spLocks noGrp="1"/>
          </p:cNvSpPr>
          <p:nvPr>
            <p:ph type="title"/>
          </p:nvPr>
        </p:nvSpPr>
        <p:spPr>
          <a:xfrm>
            <a:off x="685801" y="609600"/>
            <a:ext cx="5219699" cy="1456267"/>
          </a:xfrm>
        </p:spPr>
        <p:txBody>
          <a:bodyPr vert="horz" lIns="91440" tIns="45720" rIns="91440" bIns="45720" rtlCol="0" anchor="ctr">
            <a:normAutofit/>
          </a:bodyPr>
          <a:lstStyle/>
          <a:p>
            <a:r>
              <a:rPr lang="en-US"/>
              <a:t>Vizualizacija podataka u realnom vremenu</a:t>
            </a:r>
          </a:p>
        </p:txBody>
      </p:sp>
      <p:sp>
        <p:nvSpPr>
          <p:cNvPr id="4" name="Čuvar mesta za sadržaj 3">
            <a:extLst>
              <a:ext uri="{FF2B5EF4-FFF2-40B4-BE49-F238E27FC236}">
                <a16:creationId xmlns:a16="http://schemas.microsoft.com/office/drawing/2014/main" id="{603D3BC9-42C3-94FC-8037-0E5BE7ED0C42}"/>
              </a:ext>
            </a:extLst>
          </p:cNvPr>
          <p:cNvSpPr>
            <a:spLocks noGrp="1"/>
          </p:cNvSpPr>
          <p:nvPr>
            <p:ph sz="half" idx="2"/>
          </p:nvPr>
        </p:nvSpPr>
        <p:spPr>
          <a:xfrm>
            <a:off x="685801" y="2280612"/>
            <a:ext cx="5323608" cy="4110951"/>
          </a:xfrm>
        </p:spPr>
        <p:txBody>
          <a:bodyPr vert="horz" lIns="91440" tIns="45720" rIns="91440" bIns="45720" rtlCol="0" anchor="t">
            <a:normAutofit/>
          </a:bodyPr>
          <a:lstStyle/>
          <a:p>
            <a:r>
              <a:rPr lang="en-US" sz="2400" dirty="0">
                <a:cs typeface="Calibri"/>
              </a:rPr>
              <a:t>Dashboard u </a:t>
            </a:r>
            <a:r>
              <a:rPr lang="en-US" sz="2400" dirty="0" err="1">
                <a:cs typeface="Calibri"/>
              </a:rPr>
              <a:t>realnom</a:t>
            </a:r>
            <a:r>
              <a:rPr lang="en-US" sz="2400" dirty="0">
                <a:cs typeface="Calibri"/>
              </a:rPr>
              <a:t> </a:t>
            </a:r>
            <a:r>
              <a:rPr lang="en-US" sz="2400" dirty="0" err="1">
                <a:cs typeface="Calibri"/>
              </a:rPr>
              <a:t>vremenu</a:t>
            </a:r>
            <a:endParaRPr lang="en-US" sz="2400" dirty="0">
              <a:cs typeface="Calibri"/>
            </a:endParaRPr>
          </a:p>
          <a:p>
            <a:pPr>
              <a:buClr>
                <a:srgbClr val="FFFFFF"/>
              </a:buClr>
            </a:pPr>
            <a:r>
              <a:rPr lang="en-US" sz="2400" dirty="0" err="1">
                <a:cs typeface="Calibri"/>
              </a:rPr>
              <a:t>Širok</a:t>
            </a:r>
            <a:r>
              <a:rPr lang="en-US" sz="2400" dirty="0">
                <a:cs typeface="Calibri"/>
              </a:rPr>
              <a:t> </a:t>
            </a:r>
            <a:r>
              <a:rPr lang="en-US" sz="2400" dirty="0" err="1">
                <a:cs typeface="Calibri"/>
              </a:rPr>
              <a:t>spektar</a:t>
            </a:r>
            <a:r>
              <a:rPr lang="en-US" sz="2400" dirty="0">
                <a:cs typeface="Calibri"/>
              </a:rPr>
              <a:t> </a:t>
            </a:r>
            <a:r>
              <a:rPr lang="en-US" sz="2400" dirty="0" err="1">
                <a:cs typeface="Calibri"/>
              </a:rPr>
              <a:t>dostupnih</a:t>
            </a:r>
            <a:r>
              <a:rPr lang="en-US" sz="2400" dirty="0">
                <a:cs typeface="Calibri"/>
              </a:rPr>
              <a:t> </a:t>
            </a:r>
            <a:r>
              <a:rPr lang="en-US" sz="2400" dirty="0" err="1">
                <a:cs typeface="Calibri"/>
              </a:rPr>
              <a:t>grafova</a:t>
            </a:r>
            <a:endParaRPr lang="en-US" sz="2400" dirty="0">
              <a:cs typeface="Calibri"/>
            </a:endParaRPr>
          </a:p>
          <a:p>
            <a:pPr>
              <a:buClr>
                <a:srgbClr val="FFFFFF"/>
              </a:buClr>
            </a:pPr>
            <a:r>
              <a:rPr lang="en-US" sz="2400" dirty="0" err="1">
                <a:cs typeface="Calibri"/>
              </a:rPr>
              <a:t>Linijski</a:t>
            </a:r>
            <a:r>
              <a:rPr lang="en-US" sz="2400" dirty="0">
                <a:cs typeface="Calibri"/>
              </a:rPr>
              <a:t> </a:t>
            </a:r>
            <a:r>
              <a:rPr lang="en-US" sz="2400" dirty="0" err="1">
                <a:cs typeface="Calibri"/>
              </a:rPr>
              <a:t>grafovi</a:t>
            </a:r>
            <a:r>
              <a:rPr lang="en-US" sz="2400" dirty="0">
                <a:cs typeface="Calibri"/>
              </a:rPr>
              <a:t>, </a:t>
            </a:r>
            <a:r>
              <a:rPr lang="en-US" sz="2400" dirty="0" err="1">
                <a:cs typeface="Calibri"/>
              </a:rPr>
              <a:t>semafori</a:t>
            </a:r>
            <a:r>
              <a:rPr lang="en-US" sz="2400" dirty="0">
                <a:cs typeface="Calibri"/>
              </a:rPr>
              <a:t>, </a:t>
            </a:r>
            <a:r>
              <a:rPr lang="en-US" sz="2400" dirty="0" err="1">
                <a:cs typeface="Calibri"/>
              </a:rPr>
              <a:t>tabele</a:t>
            </a:r>
            <a:r>
              <a:rPr lang="en-US" sz="2400" dirty="0">
                <a:cs typeface="Calibri"/>
              </a:rPr>
              <a:t>...</a:t>
            </a:r>
          </a:p>
          <a:p>
            <a:pPr>
              <a:buClr>
                <a:srgbClr val="FFFFFF"/>
              </a:buClr>
            </a:pPr>
            <a:r>
              <a:rPr lang="en-US" sz="2400" dirty="0">
                <a:cs typeface="Calibri"/>
              </a:rPr>
              <a:t>Data Explorer – </a:t>
            </a:r>
            <a:r>
              <a:rPr lang="en-US" sz="2400" dirty="0" err="1">
                <a:cs typeface="Calibri"/>
              </a:rPr>
              <a:t>brza</a:t>
            </a:r>
            <a:r>
              <a:rPr lang="en-US" sz="2400" dirty="0">
                <a:cs typeface="Calibri"/>
              </a:rPr>
              <a:t> </a:t>
            </a:r>
            <a:r>
              <a:rPr lang="en-US" sz="2400" dirty="0" err="1">
                <a:cs typeface="Calibri"/>
              </a:rPr>
              <a:t>vizualizacija</a:t>
            </a:r>
            <a:r>
              <a:rPr lang="en-US" sz="2400" dirty="0">
                <a:cs typeface="Calibri"/>
              </a:rPr>
              <a:t> </a:t>
            </a:r>
            <a:r>
              <a:rPr lang="en-US" sz="2400" dirty="0" err="1">
                <a:cs typeface="Calibri"/>
              </a:rPr>
              <a:t>i</a:t>
            </a:r>
            <a:r>
              <a:rPr lang="en-US" sz="2400" dirty="0">
                <a:cs typeface="Calibri"/>
              </a:rPr>
              <a:t> </a:t>
            </a:r>
            <a:r>
              <a:rPr lang="en-US" sz="2400" dirty="0" err="1">
                <a:cs typeface="Calibri"/>
              </a:rPr>
              <a:t>pregled</a:t>
            </a:r>
            <a:r>
              <a:rPr lang="en-US" sz="2400" dirty="0">
                <a:cs typeface="Calibri"/>
              </a:rPr>
              <a:t> </a:t>
            </a:r>
            <a:r>
              <a:rPr lang="en-US" sz="2400" dirty="0" err="1">
                <a:cs typeface="Calibri"/>
              </a:rPr>
              <a:t>vremenskih</a:t>
            </a:r>
            <a:r>
              <a:rPr lang="en-US" sz="2400" dirty="0">
                <a:cs typeface="Calibri"/>
              </a:rPr>
              <a:t> </a:t>
            </a:r>
            <a:r>
              <a:rPr lang="en-US" sz="2400" dirty="0" err="1">
                <a:cs typeface="Calibri"/>
              </a:rPr>
              <a:t>serijskih</a:t>
            </a:r>
            <a:r>
              <a:rPr lang="en-US" sz="2400" dirty="0">
                <a:cs typeface="Calibri"/>
              </a:rPr>
              <a:t> </a:t>
            </a:r>
            <a:r>
              <a:rPr lang="en-US" sz="2400" dirty="0" err="1">
                <a:cs typeface="Calibri"/>
              </a:rPr>
              <a:t>podataka</a:t>
            </a:r>
            <a:endParaRPr lang="en-US" sz="2400" dirty="0">
              <a:cs typeface="Calibri"/>
            </a:endParaRPr>
          </a:p>
          <a:p>
            <a:pPr>
              <a:buClr>
                <a:srgbClr val="FFFFFF"/>
              </a:buClr>
            </a:pPr>
            <a:r>
              <a:rPr lang="en-US" sz="2400" dirty="0" err="1">
                <a:cs typeface="Calibri"/>
              </a:rPr>
              <a:t>Kreiranje</a:t>
            </a:r>
            <a:r>
              <a:rPr lang="en-US" sz="2400" dirty="0">
                <a:cs typeface="Calibri"/>
              </a:rPr>
              <a:t> </a:t>
            </a:r>
            <a:r>
              <a:rPr lang="en-US" sz="2400" dirty="0" err="1">
                <a:cs typeface="Calibri"/>
              </a:rPr>
              <a:t>upita</a:t>
            </a:r>
            <a:r>
              <a:rPr lang="en-US" sz="2400" dirty="0">
                <a:cs typeface="Calibri"/>
              </a:rPr>
              <a:t> u </a:t>
            </a:r>
            <a:r>
              <a:rPr lang="en-US" sz="2400" dirty="0" err="1">
                <a:cs typeface="Calibri"/>
              </a:rPr>
              <a:t>editoru</a:t>
            </a:r>
            <a:r>
              <a:rPr lang="en-US" sz="2400" dirty="0">
                <a:cs typeface="Calibri"/>
              </a:rPr>
              <a:t> bez </a:t>
            </a:r>
            <a:r>
              <a:rPr lang="en-US" sz="2400" dirty="0" err="1">
                <a:cs typeface="Calibri"/>
              </a:rPr>
              <a:t>koda</a:t>
            </a:r>
            <a:endParaRPr lang="en-US" sz="2400" dirty="0">
              <a:cs typeface="Calibri"/>
            </a:endParaRPr>
          </a:p>
        </p:txBody>
      </p:sp>
      <p:pic>
        <p:nvPicPr>
          <p:cNvPr id="6" name="Slika 6">
            <a:extLst>
              <a:ext uri="{FF2B5EF4-FFF2-40B4-BE49-F238E27FC236}">
                <a16:creationId xmlns:a16="http://schemas.microsoft.com/office/drawing/2014/main" id="{00F9D95B-670C-5DD7-083B-986750A27889}"/>
              </a:ext>
            </a:extLst>
          </p:cNvPr>
          <p:cNvPicPr>
            <a:picLocks noGrp="1" noChangeAspect="1"/>
          </p:cNvPicPr>
          <p:nvPr>
            <p:ph sz="half" idx="1"/>
          </p:nvPr>
        </p:nvPicPr>
        <p:blipFill rotWithShape="1">
          <a:blip r:embed="rId4"/>
          <a:srcRect r="40865" b="-1"/>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094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FE41CA-01C7-4999-9BC7-050FDE7EAF1F}">
  <ds:schemaRefs>
    <ds:schemaRef ds:uri="http://schemas.microsoft.com/sharepoint/v3/contenttype/forms"/>
  </ds:schemaRefs>
</ds:datastoreItem>
</file>

<file path=customXml/itemProps2.xml><?xml version="1.0" encoding="utf-8"?>
<ds:datastoreItem xmlns:ds="http://schemas.openxmlformats.org/officeDocument/2006/customXml" ds:itemID="{ED5B2D66-8E18-46D7-967B-1A3B48ACF553}">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066D2AD-45B3-4580-A691-E5968F9B53A6}">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Široki ekran</PresentationFormat>
  <Slides>77</Slides>
  <Notes>5</Notes>
  <HiddenSlides>0</HiddenSlides>
  <ScaleCrop>false</ScaleCrop>
  <HeadingPairs>
    <vt:vector size="4" baseType="variant">
      <vt:variant>
        <vt:lpstr>Tema</vt:lpstr>
      </vt:variant>
      <vt:variant>
        <vt:i4>1</vt:i4>
      </vt:variant>
      <vt:variant>
        <vt:lpstr>Naslovi slajdova</vt:lpstr>
      </vt:variant>
      <vt:variant>
        <vt:i4>77</vt:i4>
      </vt:variant>
    </vt:vector>
  </HeadingPairs>
  <TitlesOfParts>
    <vt:vector size="78" baseType="lpstr">
      <vt:lpstr>Celestial</vt:lpstr>
      <vt:lpstr>Apache streampipes mikroservisna arhitektura</vt:lpstr>
      <vt:lpstr>Šta je Apache Streampipes?</vt:lpstr>
      <vt:lpstr>Tok procesa</vt:lpstr>
      <vt:lpstr>Samouslužna iot analitika podataka</vt:lpstr>
      <vt:lpstr>Glavne odlike apache streampipes</vt:lpstr>
      <vt:lpstr>Fleksibilan pipeline </vt:lpstr>
      <vt:lpstr>PowerPoint prezentacija</vt:lpstr>
      <vt:lpstr>Brzo povezivanje iot podataka</vt:lpstr>
      <vt:lpstr>Vizualizacija podataka u realnom vremenu</vt:lpstr>
      <vt:lpstr>proširivo</vt:lpstr>
      <vt:lpstr>Ostale odlike</vt:lpstr>
      <vt:lpstr>Arhitektura streampipe-a</vt:lpstr>
      <vt:lpstr>Gradivni elementi</vt:lpstr>
      <vt:lpstr>Kako su povezani</vt:lpstr>
      <vt:lpstr>ADapter</vt:lpstr>
      <vt:lpstr>Postojeći adapteri</vt:lpstr>
      <vt:lpstr>Data Set/Stream</vt:lpstr>
      <vt:lpstr>Data procesori</vt:lpstr>
      <vt:lpstr>Postojeći data procesori</vt:lpstr>
      <vt:lpstr>Moduli Apache streampipes sistema</vt:lpstr>
      <vt:lpstr>Streampipes connect</vt:lpstr>
      <vt:lpstr>Konfiguracija adaptera</vt:lpstr>
      <vt:lpstr>Specifikacija formata</vt:lpstr>
      <vt:lpstr>Editor šeme</vt:lpstr>
      <vt:lpstr>PowerPoint prezentacija</vt:lpstr>
      <vt:lpstr>PowerPoint prezentacija</vt:lpstr>
      <vt:lpstr>Generisanje i upravljanje adapterima</vt:lpstr>
      <vt:lpstr>Pipeline editor</vt:lpstr>
      <vt:lpstr>Pipeline editor</vt:lpstr>
      <vt:lpstr>Pipeline editor</vt:lpstr>
      <vt:lpstr>Pipeline menadžer</vt:lpstr>
      <vt:lpstr>Pipeline menadžer - detalji o pipeline-u</vt:lpstr>
      <vt:lpstr>Quick-edit dodatak</vt:lpstr>
      <vt:lpstr>Live dashboard</vt:lpstr>
      <vt:lpstr>Kreiranje vizuelizacije</vt:lpstr>
      <vt:lpstr>Primer dashboard-a</vt:lpstr>
      <vt:lpstr>Notifikacije</vt:lpstr>
      <vt:lpstr>STREAMpiPES CONFIGURATION</vt:lpstr>
      <vt:lpstr>main</vt:lpstr>
      <vt:lpstr>ENVIRONMENT VARIABLES</vt:lpstr>
      <vt:lpstr>cONSUL</vt:lpstr>
      <vt:lpstr>CONSUL EXTENSIONS</vt:lpstr>
      <vt:lpstr>STREAMPIPES</vt:lpstr>
      <vt:lpstr>pIPELINES</vt:lpstr>
      <vt:lpstr>PowerPoint prezentacija</vt:lpstr>
      <vt:lpstr>PROCESSOR LIFECYCLE</vt:lpstr>
      <vt:lpstr>DECLARE MODEL</vt:lpstr>
      <vt:lpstr>Declare model (UI config)</vt:lpstr>
      <vt:lpstr>ON INVOCATION</vt:lpstr>
      <vt:lpstr>ON EVENT AND ON DETACH</vt:lpstr>
      <vt:lpstr>COMPLEX EVENT PROCESSING (cep)</vt:lpstr>
      <vt:lpstr>SIDDHI ENGINE</vt:lpstr>
      <vt:lpstr>QUERY EXAMPLE</vt:lpstr>
      <vt:lpstr>Asp.net core web api mikroservis</vt:lpstr>
      <vt:lpstr>Asp.net core </vt:lpstr>
      <vt:lpstr>Karakteristike Asp.net core-a</vt:lpstr>
      <vt:lpstr>PowerPoint prezentacija</vt:lpstr>
      <vt:lpstr>Asp.net core web api </vt:lpstr>
      <vt:lpstr>Pokretanje aplikacije</vt:lpstr>
      <vt:lpstr>Pokretanje aplikacije</vt:lpstr>
      <vt:lpstr>Pokretanje aplikacije</vt:lpstr>
      <vt:lpstr>baza</vt:lpstr>
      <vt:lpstr>influxdb</vt:lpstr>
      <vt:lpstr>INFLUXDB DASHBOARD</vt:lpstr>
      <vt:lpstr>web api</vt:lpstr>
      <vt:lpstr>kontroleri</vt:lpstr>
      <vt:lpstr>PowerPoint prezentacija</vt:lpstr>
      <vt:lpstr>Influxdb servis</vt:lpstr>
      <vt:lpstr>modeli</vt:lpstr>
      <vt:lpstr>Monitoring data i warning i request</vt:lpstr>
      <vt:lpstr>Grafana</vt:lpstr>
      <vt:lpstr>Grafana</vt:lpstr>
      <vt:lpstr>grafana</vt:lpstr>
      <vt:lpstr>Grafana podešavanje konektora</vt:lpstr>
      <vt:lpstr>GRAFANA PANEL CONFIG</vt:lpstr>
      <vt:lpstr>Grafana dashboard</vt:lpstr>
      <vt:lpstr>hvala na pažnji!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Design</dc:title>
  <dc:creator/>
  <cp:revision>110</cp:revision>
  <dcterms:created xsi:type="dcterms:W3CDTF">2022-12-27T09:22:29Z</dcterms:created>
  <dcterms:modified xsi:type="dcterms:W3CDTF">2023-01-17T17:00:27Z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